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1008" r:id="rId2"/>
    <p:sldId id="3923" r:id="rId3"/>
    <p:sldId id="3905" r:id="rId4"/>
    <p:sldId id="3906" r:id="rId5"/>
    <p:sldId id="3907" r:id="rId6"/>
    <p:sldId id="3927" r:id="rId7"/>
    <p:sldId id="3928" r:id="rId8"/>
    <p:sldId id="3929" r:id="rId9"/>
    <p:sldId id="3908" r:id="rId10"/>
    <p:sldId id="3909" r:id="rId11"/>
    <p:sldId id="3910" r:id="rId12"/>
    <p:sldId id="3912" r:id="rId13"/>
    <p:sldId id="3913" r:id="rId14"/>
    <p:sldId id="3918" r:id="rId15"/>
    <p:sldId id="3914" r:id="rId16"/>
    <p:sldId id="3915" r:id="rId17"/>
    <p:sldId id="3920" r:id="rId18"/>
    <p:sldId id="3922" r:id="rId19"/>
    <p:sldId id="3926" r:id="rId20"/>
    <p:sldId id="3925" r:id="rId21"/>
    <p:sldId id="3921" r:id="rId2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Полная версия" id="{50B831A3-4E3E-48EF-B7EC-A2A06EE24A17}">
          <p14:sldIdLst>
            <p14:sldId id="1008"/>
            <p14:sldId id="3923"/>
            <p14:sldId id="3905"/>
            <p14:sldId id="3906"/>
            <p14:sldId id="3907"/>
            <p14:sldId id="3927"/>
            <p14:sldId id="3928"/>
            <p14:sldId id="3929"/>
            <p14:sldId id="3908"/>
            <p14:sldId id="3909"/>
            <p14:sldId id="3910"/>
            <p14:sldId id="3912"/>
            <p14:sldId id="3913"/>
            <p14:sldId id="3918"/>
            <p14:sldId id="3914"/>
            <p14:sldId id="3915"/>
            <p14:sldId id="3920"/>
            <p14:sldId id="3922"/>
            <p14:sldId id="3926"/>
            <p14:sldId id="3925"/>
            <p14:sldId id="3921"/>
          </p14:sldIdLst>
        </p14:section>
        <p14:section name="Резерв" id="{D7593DDD-6102-4D82-804A-442DCCC6627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504" userDrawn="1">
          <p15:clr>
            <a:srgbClr val="A4A3A4"/>
          </p15:clr>
        </p15:guide>
        <p15:guide id="2" pos="688" userDrawn="1">
          <p15:clr>
            <a:srgbClr val="A4A3A4"/>
          </p15:clr>
        </p15:guide>
        <p15:guide id="4" orient="horz" pos="1434" userDrawn="1">
          <p15:clr>
            <a:srgbClr val="A4A3A4"/>
          </p15:clr>
        </p15:guide>
        <p15:guide id="5" pos="801" userDrawn="1">
          <p15:clr>
            <a:srgbClr val="A4A3A4"/>
          </p15:clr>
        </p15:guide>
        <p15:guide id="6" orient="horz" pos="3113" userDrawn="1">
          <p15:clr>
            <a:srgbClr val="A4A3A4"/>
          </p15:clr>
        </p15:guide>
        <p15:guide id="7" pos="5836" userDrawn="1">
          <p15:clr>
            <a:srgbClr val="A4A3A4"/>
          </p15:clr>
        </p15:guide>
        <p15:guide id="8" orient="horz" pos="2750" userDrawn="1">
          <p15:clr>
            <a:srgbClr val="A4A3A4"/>
          </p15:clr>
        </p15:guide>
        <p15:guide id="9" pos="3364" userDrawn="1">
          <p15:clr>
            <a:srgbClr val="A4A3A4"/>
          </p15:clr>
        </p15:guide>
        <p15:guide id="10" orient="horz" pos="29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AD4"/>
    <a:srgbClr val="2951BD"/>
    <a:srgbClr val="0F36B2"/>
    <a:srgbClr val="00AAFF"/>
    <a:srgbClr val="D4EBF4"/>
    <a:srgbClr val="3E6CFB"/>
    <a:srgbClr val="DEE8FF"/>
    <a:srgbClr val="66CCFF"/>
    <a:srgbClr val="009CEA"/>
    <a:srgbClr val="00A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6387" autoAdjust="0"/>
  </p:normalViewPr>
  <p:slideViewPr>
    <p:cSldViewPr snapToGrid="0">
      <p:cViewPr varScale="1">
        <p:scale>
          <a:sx n="115" d="100"/>
          <a:sy n="115" d="100"/>
        </p:scale>
        <p:origin x="462" y="84"/>
      </p:cViewPr>
      <p:guideLst>
        <p:guide orient="horz" pos="504"/>
        <p:guide pos="688"/>
        <p:guide orient="horz" pos="1434"/>
        <p:guide pos="801"/>
        <p:guide orient="horz" pos="3113"/>
        <p:guide pos="5836"/>
        <p:guide orient="horz" pos="2750"/>
        <p:guide pos="3364"/>
        <p:guide orient="horz" pos="299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FF5ED-06E7-4AAD-8CF9-72E93C4C3EF7}" type="datetimeFigureOut">
              <a:rPr lang="ru-RU" smtClean="0"/>
              <a:t>09/04/2025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AE58F-56D4-42A9-8054-618EC07F0D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314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AE58F-56D4-42A9-8054-618EC07F0D2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012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BF4C1EC-892A-4CC0-A7B1-E66995A6A146}"/>
              </a:ext>
            </a:extLst>
          </p:cNvPr>
          <p:cNvSpPr/>
          <p:nvPr userDrawn="1"/>
        </p:nvSpPr>
        <p:spPr>
          <a:xfrm>
            <a:off x="0" y="6812280"/>
            <a:ext cx="12192000" cy="4571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63AFEC5-EEBD-4957-8877-0CF61F69DA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8869A-546D-4D45-B8A9-633DA10D66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016DD1F-A5A5-A244-B326-017CCB0E8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633109"/>
            <a:ext cx="7928927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Параллелограмм 9">
            <a:extLst>
              <a:ext uri="{FF2B5EF4-FFF2-40B4-BE49-F238E27FC236}">
                <a16:creationId xmlns:a16="http://schemas.microsoft.com/office/drawing/2014/main" id="{08371B3E-4AF0-ED49-BC0F-E6E16A779607}"/>
              </a:ext>
            </a:extLst>
          </p:cNvPr>
          <p:cNvSpPr/>
          <p:nvPr userDrawn="1"/>
        </p:nvSpPr>
        <p:spPr>
          <a:xfrm>
            <a:off x="404166" y="668655"/>
            <a:ext cx="151194" cy="217170"/>
          </a:xfrm>
          <a:prstGeom prst="parallelogram">
            <a:avLst>
              <a:gd name="adj" fmla="val 52751"/>
            </a:avLst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3026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0">
    <p:bg>
      <p:bgPr>
        <a:solidFill>
          <a:srgbClr val="D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BF4C1EC-892A-4CC0-A7B1-E66995A6A146}"/>
              </a:ext>
            </a:extLst>
          </p:cNvPr>
          <p:cNvSpPr/>
          <p:nvPr userDrawn="1"/>
        </p:nvSpPr>
        <p:spPr>
          <a:xfrm>
            <a:off x="0" y="6812280"/>
            <a:ext cx="12192000" cy="4571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63AFEC5-EEBD-4957-8877-0CF61F69DA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8869A-546D-4D45-B8A9-633DA10D663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00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0">
    <p:bg>
      <p:bgPr>
        <a:solidFill>
          <a:srgbClr val="D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BF4C1EC-892A-4CC0-A7B1-E66995A6A146}"/>
              </a:ext>
            </a:extLst>
          </p:cNvPr>
          <p:cNvSpPr/>
          <p:nvPr userDrawn="1"/>
        </p:nvSpPr>
        <p:spPr>
          <a:xfrm>
            <a:off x="0" y="6812280"/>
            <a:ext cx="12192000" cy="4571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63AFEC5-EEBD-4957-8877-0CF61F69DA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8869A-546D-4D45-B8A9-633DA10D66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Рисунок 5">
            <a:extLst>
              <a:ext uri="{FF2B5EF4-FFF2-40B4-BE49-F238E27FC236}">
                <a16:creationId xmlns:a16="http://schemas.microsoft.com/office/drawing/2014/main" id="{34AA832D-6E5B-D243-9928-002EF7C8B54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800000">
            <a:off x="1102439" y="1701446"/>
            <a:ext cx="1651372" cy="1028046"/>
          </a:xfrm>
          <a:prstGeom prst="roundRect">
            <a:avLst>
              <a:gd name="adj" fmla="val 8291"/>
            </a:avLst>
          </a:prstGeom>
          <a:effectLst>
            <a:outerShdw blurRad="327891" dir="18900000" sy="23000" kx="-1200000" algn="bl" rotWithShape="0">
              <a:schemeClr val="accent1">
                <a:alpha val="17000"/>
              </a:scheme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12" name="Рисунок 5">
            <a:extLst>
              <a:ext uri="{FF2B5EF4-FFF2-40B4-BE49-F238E27FC236}">
                <a16:creationId xmlns:a16="http://schemas.microsoft.com/office/drawing/2014/main" id="{5F77610A-5844-E343-A358-A9FF5981A6BB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9800000">
            <a:off x="1965079" y="2259229"/>
            <a:ext cx="2012400" cy="1252800"/>
          </a:xfrm>
          <a:prstGeom prst="roundRect">
            <a:avLst>
              <a:gd name="adj" fmla="val 8291"/>
            </a:avLst>
          </a:prstGeom>
          <a:effectLst>
            <a:outerShdw blurRad="327891" dir="18900000" sy="23000" kx="-1200000" algn="bl" rotWithShape="0">
              <a:schemeClr val="accent1">
                <a:alpha val="17000"/>
              </a:scheme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3498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58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BF4C1EC-892A-4CC0-A7B1-E66995A6A146}"/>
              </a:ext>
            </a:extLst>
          </p:cNvPr>
          <p:cNvSpPr/>
          <p:nvPr userDrawn="1"/>
        </p:nvSpPr>
        <p:spPr>
          <a:xfrm>
            <a:off x="0" y="6812280"/>
            <a:ext cx="12192000" cy="4571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63AFEC5-EEBD-4957-8877-0CF61F69DA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8869A-546D-4D45-B8A9-633DA10D66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016DD1F-A5A5-A244-B326-017CCB0E8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633109"/>
            <a:ext cx="7928927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Параллелограмм 9">
            <a:extLst>
              <a:ext uri="{FF2B5EF4-FFF2-40B4-BE49-F238E27FC236}">
                <a16:creationId xmlns:a16="http://schemas.microsoft.com/office/drawing/2014/main" id="{08371B3E-4AF0-ED49-BC0F-E6E16A779607}"/>
              </a:ext>
            </a:extLst>
          </p:cNvPr>
          <p:cNvSpPr/>
          <p:nvPr userDrawn="1"/>
        </p:nvSpPr>
        <p:spPr>
          <a:xfrm>
            <a:off x="404166" y="668655"/>
            <a:ext cx="151194" cy="217170"/>
          </a:xfrm>
          <a:prstGeom prst="parallelogram">
            <a:avLst>
              <a:gd name="adj" fmla="val 52751"/>
            </a:avLst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8250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0">
    <p:bg>
      <p:bgPr>
        <a:solidFill>
          <a:srgbClr val="D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BF4C1EC-892A-4CC0-A7B1-E66995A6A146}"/>
              </a:ext>
            </a:extLst>
          </p:cNvPr>
          <p:cNvSpPr/>
          <p:nvPr userDrawn="1"/>
        </p:nvSpPr>
        <p:spPr>
          <a:xfrm>
            <a:off x="0" y="6812280"/>
            <a:ext cx="12192000" cy="4571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63AFEC5-EEBD-4957-8877-0CF61F69DA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8869A-546D-4D45-B8A9-633DA10D663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463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B1731FF7-6B2C-40BA-BCF5-F9D0001F7102}"/>
              </a:ext>
            </a:extLst>
          </p:cNvPr>
          <p:cNvSpPr/>
          <p:nvPr userDrawn="1"/>
        </p:nvSpPr>
        <p:spPr>
          <a:xfrm>
            <a:off x="9255367" y="0"/>
            <a:ext cx="2891293" cy="1630678"/>
          </a:xfrm>
          <a:custGeom>
            <a:avLst/>
            <a:gdLst>
              <a:gd name="connsiteX0" fmla="*/ 592972 w 2891293"/>
              <a:gd name="connsiteY0" fmla="*/ 0 h 1630678"/>
              <a:gd name="connsiteX1" fmla="*/ 2891293 w 2891293"/>
              <a:gd name="connsiteY1" fmla="*/ 0 h 1630678"/>
              <a:gd name="connsiteX2" fmla="*/ 2281860 w 2891293"/>
              <a:gd name="connsiteY2" fmla="*/ 1630678 h 1630678"/>
              <a:gd name="connsiteX3" fmla="*/ 0 w 2891293"/>
              <a:gd name="connsiteY3" fmla="*/ 1630678 h 163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1293" h="1630678">
                <a:moveTo>
                  <a:pt x="592972" y="0"/>
                </a:moveTo>
                <a:lnTo>
                  <a:pt x="2891293" y="0"/>
                </a:lnTo>
                <a:lnTo>
                  <a:pt x="2281860" y="1630678"/>
                </a:lnTo>
                <a:lnTo>
                  <a:pt x="0" y="163067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"/>
                </a:schemeClr>
              </a:gs>
              <a:gs pos="81000">
                <a:schemeClr val="accent1">
                  <a:alpha val="0"/>
                </a:schemeClr>
              </a:gs>
            </a:gsLst>
            <a:lin ang="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74D5385-AC31-4E28-8D94-10B93D336A2E}"/>
              </a:ext>
            </a:extLst>
          </p:cNvPr>
          <p:cNvSpPr/>
          <p:nvPr userDrawn="1"/>
        </p:nvSpPr>
        <p:spPr>
          <a:xfrm>
            <a:off x="8069580" y="632461"/>
            <a:ext cx="4122420" cy="1043938"/>
          </a:xfrm>
          <a:prstGeom prst="rect">
            <a:avLst/>
          </a:prstGeom>
          <a:gradFill flip="none" rotWithShape="1">
            <a:gsLst>
              <a:gs pos="18000">
                <a:srgbClr val="DEE8FF"/>
              </a:gs>
              <a:gs pos="100000">
                <a:srgbClr val="DEE8FF">
                  <a:alpha val="0"/>
                </a:srgbClr>
              </a:gs>
            </a:gsLst>
            <a:lin ang="162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F0F2C1A-9A78-4225-ABBB-07B2BD8F3A52}"/>
              </a:ext>
            </a:extLst>
          </p:cNvPr>
          <p:cNvCxnSpPr>
            <a:cxnSpLocks/>
          </p:cNvCxnSpPr>
          <p:nvPr userDrawn="1"/>
        </p:nvCxnSpPr>
        <p:spPr>
          <a:xfrm>
            <a:off x="657225" y="236220"/>
            <a:ext cx="10875645" cy="0"/>
          </a:xfrm>
          <a:prstGeom prst="line">
            <a:avLst/>
          </a:prstGeom>
          <a:ln w="952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E861D63A-2920-4CF9-8BEC-7A8C31A7F98C}"/>
              </a:ext>
            </a:extLst>
          </p:cNvPr>
          <p:cNvCxnSpPr>
            <a:cxnSpLocks/>
          </p:cNvCxnSpPr>
          <p:nvPr userDrawn="1"/>
        </p:nvCxnSpPr>
        <p:spPr>
          <a:xfrm>
            <a:off x="9761220" y="236220"/>
            <a:ext cx="177165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C13AD326-CFE2-4048-A9F5-C72372514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5680" y="6557135"/>
            <a:ext cx="377508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50">
                <a:solidFill>
                  <a:schemeClr val="accent2"/>
                </a:solidFill>
                <a:latin typeface="+mn-lt"/>
              </a:defRPr>
            </a:lvl1pPr>
          </a:lstStyle>
          <a:p>
            <a:fld id="{8538869A-546D-4D45-B8A9-633DA10D663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3BEA702-3A5F-415E-B2A3-484308C989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t="28946" b="28946"/>
          <a:stretch/>
        </p:blipFill>
        <p:spPr>
          <a:xfrm>
            <a:off x="10893636" y="232206"/>
            <a:ext cx="704004" cy="41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0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2" r:id="rId4"/>
    <p:sldLayoutId id="2147483675" r:id="rId5"/>
    <p:sldLayoutId id="2147483676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15" userDrawn="1">
          <p15:clr>
            <a:srgbClr val="A4A3A4"/>
          </p15:clr>
        </p15:guide>
        <p15:guide id="4" pos="7265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9.png"/><Relationship Id="rId13" Type="http://schemas.openxmlformats.org/officeDocument/2006/relationships/image" Target="../media/image-15-130.svg"/><Relationship Id="rId3" Type="http://schemas.openxmlformats.org/officeDocument/2006/relationships/image" Target="../media/image37.png"/><Relationship Id="rId17" Type="http://schemas.openxmlformats.org/officeDocument/2006/relationships/image" Target="../media/image-12-17.svg"/><Relationship Id="rId25" Type="http://schemas.openxmlformats.org/officeDocument/2006/relationships/image" Target="../media/image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24" Type="http://schemas.openxmlformats.org/officeDocument/2006/relationships/image" Target="../media/image40.png"/><Relationship Id="rId23" Type="http://schemas.openxmlformats.org/officeDocument/2006/relationships/image" Target="../media/image-11-23.svg"/><Relationship Id="rId4" Type="http://schemas.openxmlformats.org/officeDocument/2006/relationships/image" Target="../media/image38.png"/><Relationship Id="rId14" Type="http://schemas.openxmlformats.org/officeDocument/2006/relationships/image" Target="../media/image640.sv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15" Type="http://schemas.openxmlformats.org/officeDocument/2006/relationships/image" Target="../media/image-13-15.sv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microsoft.com/office/2007/relationships/hdphoto" Target="../media/hdphoto5.wdp"/><Relationship Id="rId7" Type="http://schemas.openxmlformats.org/officeDocument/2006/relationships/image" Target="../media/image4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8.JP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vtb_main_bot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vk.com/vtb" TargetMode="External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hdphoto" Target="../media/hdphoto2.wdp"/><Relationship Id="rId18" Type="http://schemas.openxmlformats.org/officeDocument/2006/relationships/image" Target="../media/image11.png"/><Relationship Id="rId3" Type="http://schemas.openxmlformats.org/officeDocument/2006/relationships/image" Target="../media/image8.png"/><Relationship Id="rId21" Type="http://schemas.openxmlformats.org/officeDocument/2006/relationships/image" Target="../media/image44.svg"/><Relationship Id="rId12" Type="http://schemas.openxmlformats.org/officeDocument/2006/relationships/image" Target="../media/image9.png"/><Relationship Id="rId17" Type="http://schemas.openxmlformats.org/officeDocument/2006/relationships/image" Target="../media/image-15-17.svg"/><Relationship Id="rId25" Type="http://schemas.openxmlformats.org/officeDocument/2006/relationships/image" Target="../media/image15.png"/><Relationship Id="rId2" Type="http://schemas.openxmlformats.org/officeDocument/2006/relationships/image" Target="../media/image7.png"/><Relationship Id="rId16" Type="http://schemas.microsoft.com/office/2007/relationships/hdphoto" Target="../media/hdphoto3.wdp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11" Type="http://schemas.openxmlformats.org/officeDocument/2006/relationships/image" Target="../media/image-15-11.svg"/><Relationship Id="rId24" Type="http://schemas.openxmlformats.org/officeDocument/2006/relationships/image" Target="../media/image-15-21.svg"/><Relationship Id="rId15" Type="http://schemas.openxmlformats.org/officeDocument/2006/relationships/image" Target="../media/image10.png"/><Relationship Id="rId23" Type="http://schemas.microsoft.com/office/2007/relationships/hdphoto" Target="../media/hdphoto4.wdp"/><Relationship Id="rId19" Type="http://schemas.openxmlformats.org/officeDocument/2006/relationships/image" Target="../media/image12.png"/><Relationship Id="rId10" Type="http://schemas.openxmlformats.org/officeDocument/2006/relationships/image" Target="../media/image-3-9.svg"/><Relationship Id="rId4" Type="http://schemas.microsoft.com/office/2007/relationships/hdphoto" Target="../media/hdphoto1.wdp"/><Relationship Id="rId14" Type="http://schemas.openxmlformats.org/officeDocument/2006/relationships/image" Target="../media/image-15-13.svg"/><Relationship Id="rId22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12" Type="http://schemas.openxmlformats.org/officeDocument/2006/relationships/image" Target="../media/image17.png"/><Relationship Id="rId17" Type="http://schemas.openxmlformats.org/officeDocument/2006/relationships/image" Target="../media/image-16-15.svg"/><Relationship Id="rId2" Type="http://schemas.openxmlformats.org/officeDocument/2006/relationships/image" Target="../media/image16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11" Type="http://schemas.openxmlformats.org/officeDocument/2006/relationships/image" Target="../media/image-15-110.svg"/><Relationship Id="rId15" Type="http://schemas.openxmlformats.org/officeDocument/2006/relationships/image" Target="../media/image11.png"/><Relationship Id="rId4" Type="http://schemas.openxmlformats.org/officeDocument/2006/relationships/image" Target="../media/image8.png"/><Relationship Id="rId14" Type="http://schemas.openxmlformats.org/officeDocument/2006/relationships/image" Target="../media/image33.sv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2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svg"/><Relationship Id="rId11" Type="http://schemas.openxmlformats.org/officeDocument/2006/relationships/image" Target="../media/image27.emf"/><Relationship Id="rId5" Type="http://schemas.openxmlformats.org/officeDocument/2006/relationships/image" Target="../media/image24.png"/><Relationship Id="rId10" Type="http://schemas.openxmlformats.org/officeDocument/2006/relationships/image" Target="../media/image17.svg"/><Relationship Id="rId4" Type="http://schemas.openxmlformats.org/officeDocument/2006/relationships/image" Target="../media/image12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-7-16.svg"/><Relationship Id="rId3" Type="http://schemas.openxmlformats.org/officeDocument/2006/relationships/image" Target="../media/image30.png"/><Relationship Id="rId17" Type="http://schemas.openxmlformats.org/officeDocument/2006/relationships/image" Target="../media/image34.png"/><Relationship Id="rId12" Type="http://schemas.openxmlformats.org/officeDocument/2006/relationships/image" Target="../media/image-7-12.svg"/><Relationship Id="rId2" Type="http://schemas.openxmlformats.org/officeDocument/2006/relationships/image" Target="../media/image7.png"/><Relationship Id="rId16" Type="http://schemas.openxmlformats.org/officeDocument/2006/relationships/image" Target="../media/image-6-15.svg"/><Relationship Id="rId1" Type="http://schemas.openxmlformats.org/officeDocument/2006/relationships/slideLayout" Target="../slideLayouts/slideLayout5.xml"/><Relationship Id="rId11" Type="http://schemas.openxmlformats.org/officeDocument/2006/relationships/image" Target="../media/image32.png"/><Relationship Id="rId15" Type="http://schemas.openxmlformats.org/officeDocument/2006/relationships/image" Target="../media/image33.png"/><Relationship Id="rId10" Type="http://schemas.openxmlformats.org/officeDocument/2006/relationships/image" Target="../media/image-7-10.svg"/><Relationship Id="rId19" Type="http://schemas.openxmlformats.org/officeDocument/2006/relationships/image" Target="../media/image35.png"/><Relationship Id="rId4" Type="http://schemas.openxmlformats.org/officeDocument/2006/relationships/image" Target="../media/image31.png"/><Relationship Id="rId14" Type="http://schemas.openxmlformats.org/officeDocument/2006/relationships/image" Target="../media/image-7-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07EC48C-98E5-4DD0-829C-25F0127E64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611"/>
            <a:ext cx="12192000" cy="69083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3C2278-DE20-4C85-AE8F-67308E0D9E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34926" y="1442804"/>
            <a:ext cx="892739" cy="970591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769B092-2C92-4276-8A15-3EE5A6F09ED3}"/>
              </a:ext>
            </a:extLst>
          </p:cNvPr>
          <p:cNvCxnSpPr>
            <a:cxnSpLocks/>
          </p:cNvCxnSpPr>
          <p:nvPr/>
        </p:nvCxnSpPr>
        <p:spPr>
          <a:xfrm>
            <a:off x="743606" y="5783580"/>
            <a:ext cx="42138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9BE966C-55DD-4D15-9FCC-C210E944E09F}"/>
              </a:ext>
            </a:extLst>
          </p:cNvPr>
          <p:cNvCxnSpPr>
            <a:cxnSpLocks/>
          </p:cNvCxnSpPr>
          <p:nvPr/>
        </p:nvCxnSpPr>
        <p:spPr>
          <a:xfrm flipV="1">
            <a:off x="4927055" y="-4890"/>
            <a:ext cx="2495050" cy="6862891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>
                    <a:alpha val="4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олилиния 5">
            <a:extLst>
              <a:ext uri="{FF2B5EF4-FFF2-40B4-BE49-F238E27FC236}">
                <a16:creationId xmlns:a16="http://schemas.microsoft.com/office/drawing/2014/main" id="{22DF8964-CF92-4E36-8BE8-49D5DD998B8F}"/>
              </a:ext>
            </a:extLst>
          </p:cNvPr>
          <p:cNvSpPr/>
          <p:nvPr/>
        </p:nvSpPr>
        <p:spPr>
          <a:xfrm>
            <a:off x="-1226" y="-27611"/>
            <a:ext cx="7416801" cy="6880722"/>
          </a:xfrm>
          <a:custGeom>
            <a:avLst/>
            <a:gdLst>
              <a:gd name="connsiteX0" fmla="*/ 381 w 8891522"/>
              <a:gd name="connsiteY0" fmla="*/ 0 h 6858000"/>
              <a:gd name="connsiteX1" fmla="*/ 8891522 w 8891522"/>
              <a:gd name="connsiteY1" fmla="*/ 1 h 6858000"/>
              <a:gd name="connsiteX2" fmla="*/ 6385010 w 8891522"/>
              <a:gd name="connsiteY2" fmla="*/ 6858000 h 6858000"/>
              <a:gd name="connsiteX3" fmla="*/ 0 w 8891522"/>
              <a:gd name="connsiteY3" fmla="*/ 6858000 h 6858000"/>
              <a:gd name="connsiteX0" fmla="*/ 381 w 9612610"/>
              <a:gd name="connsiteY0" fmla="*/ 0 h 6858000"/>
              <a:gd name="connsiteX1" fmla="*/ 9612610 w 9612610"/>
              <a:gd name="connsiteY1" fmla="*/ 12701 h 6858000"/>
              <a:gd name="connsiteX2" fmla="*/ 6385010 w 9612610"/>
              <a:gd name="connsiteY2" fmla="*/ 6858000 h 6858000"/>
              <a:gd name="connsiteX3" fmla="*/ 0 w 9612610"/>
              <a:gd name="connsiteY3" fmla="*/ 6858000 h 6858000"/>
              <a:gd name="connsiteX4" fmla="*/ 381 w 9612610"/>
              <a:gd name="connsiteY4" fmla="*/ 0 h 6858000"/>
              <a:gd name="connsiteX0" fmla="*/ 381 w 9612610"/>
              <a:gd name="connsiteY0" fmla="*/ 11749 h 6869749"/>
              <a:gd name="connsiteX1" fmla="*/ 9612610 w 9612610"/>
              <a:gd name="connsiteY1" fmla="*/ 0 h 6869749"/>
              <a:gd name="connsiteX2" fmla="*/ 6385010 w 9612610"/>
              <a:gd name="connsiteY2" fmla="*/ 6869749 h 6869749"/>
              <a:gd name="connsiteX3" fmla="*/ 0 w 9612610"/>
              <a:gd name="connsiteY3" fmla="*/ 6869749 h 6869749"/>
              <a:gd name="connsiteX4" fmla="*/ 381 w 9612610"/>
              <a:gd name="connsiteY4" fmla="*/ 11749 h 6869749"/>
              <a:gd name="connsiteX0" fmla="*/ 381 w 9612610"/>
              <a:gd name="connsiteY0" fmla="*/ 11749 h 6880722"/>
              <a:gd name="connsiteX1" fmla="*/ 9612610 w 9612610"/>
              <a:gd name="connsiteY1" fmla="*/ 0 h 6880722"/>
              <a:gd name="connsiteX2" fmla="*/ 6380269 w 9612610"/>
              <a:gd name="connsiteY2" fmla="*/ 6880722 h 6880722"/>
              <a:gd name="connsiteX3" fmla="*/ 0 w 9612610"/>
              <a:gd name="connsiteY3" fmla="*/ 6869749 h 6880722"/>
              <a:gd name="connsiteX4" fmla="*/ 381 w 9612610"/>
              <a:gd name="connsiteY4" fmla="*/ 11749 h 688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2610" h="6880722">
                <a:moveTo>
                  <a:pt x="381" y="11749"/>
                </a:moveTo>
                <a:lnTo>
                  <a:pt x="9612610" y="0"/>
                </a:lnTo>
                <a:lnTo>
                  <a:pt x="6380269" y="6880722"/>
                </a:lnTo>
                <a:lnTo>
                  <a:pt x="0" y="6869749"/>
                </a:lnTo>
                <a:lnTo>
                  <a:pt x="381" y="11749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32000"/>
                  <a:lumMod val="86000"/>
                  <a:lumOff val="14000"/>
                </a:schemeClr>
              </a:gs>
              <a:gs pos="100000">
                <a:schemeClr val="accent1">
                  <a:alpha val="51000"/>
                </a:schemeClr>
              </a:gs>
            </a:gsLst>
            <a:lin ang="5400000" scaled="1"/>
          </a:gradFill>
          <a:ln>
            <a:noFill/>
          </a:ln>
          <a:effectLst>
            <a:outerShdw blurRad="749300" dist="139700" algn="l" rotWithShape="0">
              <a:schemeClr val="accent1">
                <a:lumMod val="50000"/>
                <a:alpha val="5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TB Group Regular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DA1824-8C24-4F98-BCC5-A34D7B8450D5}"/>
              </a:ext>
            </a:extLst>
          </p:cNvPr>
          <p:cNvSpPr txBox="1"/>
          <p:nvPr/>
        </p:nvSpPr>
        <p:spPr>
          <a:xfrm>
            <a:off x="710586" y="3156348"/>
            <a:ext cx="5327914" cy="2462213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50000"/>
                <a:alpha val="20000"/>
              </a:schemeClr>
            </a:outerShdw>
          </a:effectLst>
        </p:spPr>
        <p:txBody>
          <a:bodyPr wrap="square" lIns="0" tIns="0" rIns="0" bIns="0" rtlCol="0" anchor="b">
            <a:spAutoFit/>
          </a:bodyPr>
          <a:lstStyle/>
          <a:p>
            <a:pPr algn="l">
              <a:spcAft>
                <a:spcPts val="600"/>
              </a:spcAft>
            </a:pPr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ИНФОРМАЦИОННАЯ БЕЗОПАСНОСТЬ </a:t>
            </a:r>
            <a:br>
              <a:rPr lang="ru-RU" sz="4000" dirty="0" smtClean="0">
                <a:solidFill>
                  <a:schemeClr val="bg1"/>
                </a:solidFill>
                <a:latin typeface="+mj-lt"/>
              </a:rPr>
            </a:br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В ПОВСЕДНЕВНОЙ ЖИЗНИ</a:t>
            </a:r>
            <a:endParaRPr lang="ru-RU" sz="40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0B80A99-B709-4166-AC9A-4A86E9FBDC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8961" t="39111" r="8961" b="39111"/>
          <a:stretch/>
        </p:blipFill>
        <p:spPr>
          <a:xfrm>
            <a:off x="710586" y="814614"/>
            <a:ext cx="1776708" cy="66711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2778589-02B7-2249-BE26-9C34D8BCA7E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395" y="-209558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6726646" y="1009425"/>
            <a:ext cx="5376218" cy="5376218"/>
            <a:chOff x="5345093" y="946771"/>
            <a:chExt cx="5376218" cy="5376218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3A796C69-6852-D34C-8A57-AE899D6A7A29}"/>
                </a:ext>
              </a:extLst>
            </p:cNvPr>
            <p:cNvSpPr/>
            <p:nvPr/>
          </p:nvSpPr>
          <p:spPr>
            <a:xfrm rot="4761122">
              <a:off x="6304566" y="1906244"/>
              <a:ext cx="3457272" cy="3457272"/>
            </a:xfrm>
            <a:prstGeom prst="ellipse">
              <a:avLst/>
            </a:prstGeom>
            <a:noFill/>
            <a:ln w="12700">
              <a:gradFill>
                <a:gsLst>
                  <a:gs pos="0">
                    <a:schemeClr val="accent1">
                      <a:alpha val="19881"/>
                    </a:schemeClr>
                  </a:gs>
                  <a:gs pos="83000">
                    <a:schemeClr val="accent1">
                      <a:alpha val="0"/>
                    </a:schemeClr>
                  </a:gs>
                </a:gsLst>
                <a:lin ang="27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6F388D66-7D3C-004A-874A-B0651F7A4BD5}"/>
                </a:ext>
              </a:extLst>
            </p:cNvPr>
            <p:cNvSpPr/>
            <p:nvPr/>
          </p:nvSpPr>
          <p:spPr>
            <a:xfrm rot="14515111">
              <a:off x="5825997" y="1427675"/>
              <a:ext cx="4414410" cy="4414410"/>
            </a:xfrm>
            <a:prstGeom prst="ellipse">
              <a:avLst/>
            </a:prstGeom>
            <a:noFill/>
            <a:ln w="12700">
              <a:gradFill>
                <a:gsLst>
                  <a:gs pos="0">
                    <a:schemeClr val="accent2">
                      <a:alpha val="28552"/>
                    </a:schemeClr>
                  </a:gs>
                  <a:gs pos="83000">
                    <a:schemeClr val="accent2">
                      <a:alpha val="0"/>
                    </a:schemeClr>
                  </a:gs>
                </a:gsLst>
                <a:lin ang="27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C83D46D0-867F-AB49-8F64-324693DAB5DA}"/>
                </a:ext>
              </a:extLst>
            </p:cNvPr>
            <p:cNvSpPr/>
            <p:nvPr/>
          </p:nvSpPr>
          <p:spPr>
            <a:xfrm rot="21016695">
              <a:off x="5345093" y="946771"/>
              <a:ext cx="5376218" cy="5376218"/>
            </a:xfrm>
            <a:prstGeom prst="ellipse">
              <a:avLst/>
            </a:prstGeom>
            <a:noFill/>
            <a:ln w="12700">
              <a:gradFill>
                <a:gsLst>
                  <a:gs pos="0">
                    <a:schemeClr val="accent3">
                      <a:alpha val="17819"/>
                    </a:schemeClr>
                  </a:gs>
                  <a:gs pos="52000">
                    <a:schemeClr val="accent3">
                      <a:alpha val="0"/>
                    </a:schemeClr>
                  </a:gs>
                </a:gsLst>
                <a:lin ang="27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3" name="Овал 12">
            <a:extLst>
              <a:ext uri="{FF2B5EF4-FFF2-40B4-BE49-F238E27FC236}">
                <a16:creationId xmlns:a16="http://schemas.microsoft.com/office/drawing/2014/main" id="{8ABDCF0D-9BDE-0940-BCF9-38F7E235C0B6}"/>
              </a:ext>
            </a:extLst>
          </p:cNvPr>
          <p:cNvSpPr/>
          <p:nvPr/>
        </p:nvSpPr>
        <p:spPr>
          <a:xfrm>
            <a:off x="6578957" y="4294447"/>
            <a:ext cx="5253487" cy="1647061"/>
          </a:xfrm>
          <a:prstGeom prst="ellipse">
            <a:avLst/>
          </a:prstGeom>
          <a:gradFill>
            <a:gsLst>
              <a:gs pos="0">
                <a:schemeClr val="accent2"/>
              </a:gs>
              <a:gs pos="99000">
                <a:schemeClr val="accent6"/>
              </a:gs>
            </a:gsLst>
            <a:lin ang="2700000" scaled="0"/>
          </a:gra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73000"/>
                  </a:schemeClr>
                </a:gs>
                <a:gs pos="99000">
                  <a:schemeClr val="bg1">
                    <a:alpha val="9943"/>
                  </a:schemeClr>
                </a:gs>
              </a:gsLst>
              <a:lin ang="2700000" scaled="0"/>
            </a:gradFill>
          </a:ln>
          <a:effectLst>
            <a:outerShdw blurRad="838200" sx="110000" sy="110000" algn="ctr" rotWithShape="0">
              <a:srgbClr val="0F36B2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46" y="1043915"/>
            <a:ext cx="5031883" cy="46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7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8869A-546D-4D45-B8A9-633DA10D6637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8813" y="633109"/>
            <a:ext cx="9123542" cy="332399"/>
          </a:xfrm>
        </p:spPr>
        <p:txBody>
          <a:bodyPr/>
          <a:lstStyle/>
          <a:p>
            <a:r>
              <a:rPr lang="ru-RU" dirty="0"/>
              <a:t>КАК ОБЕЗОПАСИТЬ СЕБЯ В СОЦИАЛЬНЫХ СЕТЯХ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942" y="983663"/>
            <a:ext cx="11121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Чем больше злоумышленник знает </a:t>
            </a:r>
            <a:r>
              <a:rPr lang="ru-RU" sz="1600" dirty="0" smtClean="0"/>
              <a:t>о </a:t>
            </a:r>
            <a:r>
              <a:rPr lang="ru-RU" sz="1600" dirty="0"/>
              <a:t>вас (имя, день рождения, место проживания), тем выше вероятность того, что он сможет подготовить персонализированную атаку на вас </a:t>
            </a:r>
            <a:r>
              <a:rPr lang="ru-RU" sz="1600" dirty="0" smtClean="0"/>
              <a:t>или </a:t>
            </a:r>
            <a:r>
              <a:rPr lang="ru-RU" sz="1600" dirty="0"/>
              <a:t>на ваши близких.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61DD9C9-C780-A04D-91B5-B09FD8DB41D3}"/>
              </a:ext>
            </a:extLst>
          </p:cNvPr>
          <p:cNvCxnSpPr>
            <a:cxnSpLocks/>
          </p:cNvCxnSpPr>
          <p:nvPr/>
        </p:nvCxnSpPr>
        <p:spPr>
          <a:xfrm>
            <a:off x="0" y="1322696"/>
            <a:ext cx="973943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99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Группа 121"/>
          <p:cNvGrpSpPr/>
          <p:nvPr/>
        </p:nvGrpSpPr>
        <p:grpSpPr>
          <a:xfrm>
            <a:off x="103355" y="1735889"/>
            <a:ext cx="6033037" cy="1131849"/>
            <a:chOff x="103355" y="1735889"/>
            <a:chExt cx="6033037" cy="1131849"/>
          </a:xfrm>
        </p:grpSpPr>
        <p:grpSp>
          <p:nvGrpSpPr>
            <p:cNvPr id="119" name="Группа 118"/>
            <p:cNvGrpSpPr/>
            <p:nvPr/>
          </p:nvGrpSpPr>
          <p:grpSpPr>
            <a:xfrm>
              <a:off x="103355" y="1738712"/>
              <a:ext cx="425750" cy="395077"/>
              <a:chOff x="5536651" y="3152672"/>
              <a:chExt cx="416266" cy="386276"/>
            </a:xfrm>
          </p:grpSpPr>
          <p:sp>
            <p:nvSpPr>
              <p:cNvPr id="120" name="Овал 119"/>
              <p:cNvSpPr/>
              <p:nvPr/>
            </p:nvSpPr>
            <p:spPr>
              <a:xfrm>
                <a:off x="5546914" y="3152672"/>
                <a:ext cx="398806" cy="386276"/>
              </a:xfrm>
              <a:prstGeom prst="ellipse">
                <a:avLst/>
              </a:prstGeom>
              <a:gradFill>
                <a:gsLst>
                  <a:gs pos="0">
                    <a:srgbClr val="3E6CFB"/>
                  </a:gs>
                  <a:gs pos="97000">
                    <a:srgbClr val="0F36B2"/>
                  </a:gs>
                </a:gsLst>
                <a:lin ang="2700000" scaled="0"/>
              </a:gradFill>
              <a:ln w="12700">
                <a:noFill/>
              </a:ln>
              <a:effectLst>
                <a:outerShdw blurRad="50800" dist="38100" sx="98000" sy="98000" algn="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21" name="Прямоугольник 120">
                <a:extLst>
                  <a:ext uri="{FF2B5EF4-FFF2-40B4-BE49-F238E27FC236}">
                    <a16:creationId xmlns:a16="http://schemas.microsoft.com/office/drawing/2014/main" id="{9074A294-AF2B-234E-9ACE-8768E6208690}"/>
                  </a:ext>
                </a:extLst>
              </p:cNvPr>
              <p:cNvSpPr/>
              <p:nvPr/>
            </p:nvSpPr>
            <p:spPr>
              <a:xfrm>
                <a:off x="5536651" y="3253397"/>
                <a:ext cx="416266" cy="21544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8462" algn="ctr">
                  <a:spcAft>
                    <a:spcPts val="600"/>
                  </a:spcAft>
                </a:pPr>
                <a:r>
                  <a:rPr lang="ru-RU" sz="1400" b="1" dirty="0" smtClean="0">
                    <a:solidFill>
                      <a:schemeClr val="bg1"/>
                    </a:solidFill>
                    <a:latin typeface="VTB Group Demi Bold" panose="020B0503040504020204" pitchFamily="34" charset="0"/>
                  </a:rPr>
                  <a:t>0</a:t>
                </a:r>
                <a:r>
                  <a:rPr lang="en-US" sz="1400" b="1" dirty="0" smtClean="0">
                    <a:solidFill>
                      <a:schemeClr val="bg1"/>
                    </a:solidFill>
                    <a:latin typeface="VTB Group Demi Bold" panose="020B0503040504020204" pitchFamily="34" charset="0"/>
                  </a:rPr>
                  <a:t>1</a:t>
                </a:r>
                <a:endParaRPr lang="ru-RU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609415" y="1735889"/>
              <a:ext cx="5526977" cy="1131849"/>
              <a:chOff x="796704" y="1768940"/>
              <a:chExt cx="5526977" cy="1131849"/>
            </a:xfrm>
          </p:grpSpPr>
          <p:sp>
            <p:nvSpPr>
              <p:cNvPr id="21" name="Скругленный прямоугольник 20">
                <a:extLst>
                  <a:ext uri="{FF2B5EF4-FFF2-40B4-BE49-F238E27FC236}">
                    <a16:creationId xmlns:a16="http://schemas.microsoft.com/office/drawing/2014/main" id="{204117FD-93C6-424E-9261-19CCEF5A10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6705" y="1779692"/>
                <a:ext cx="5287818" cy="1116879"/>
              </a:xfrm>
              <a:prstGeom prst="roundRect">
                <a:avLst>
                  <a:gd name="adj" fmla="val 6260"/>
                </a:avLst>
              </a:prstGeom>
              <a:gradFill>
                <a:gsLst>
                  <a:gs pos="0">
                    <a:schemeClr val="bg1">
                      <a:alpha val="10000"/>
                    </a:schemeClr>
                  </a:gs>
                  <a:gs pos="99000">
                    <a:schemeClr val="bg1">
                      <a:alpha val="35000"/>
                    </a:schemeClr>
                  </a:gs>
                </a:gsLst>
                <a:lin ang="2700000" scaled="0"/>
              </a:gradFill>
              <a:ln w="19050">
                <a:gradFill>
                  <a:gsLst>
                    <a:gs pos="0">
                      <a:schemeClr val="bg1">
                        <a:alpha val="15158"/>
                      </a:schemeClr>
                    </a:gs>
                    <a:gs pos="97000">
                      <a:schemeClr val="bg1">
                        <a:alpha val="23259"/>
                      </a:schemeClr>
                    </a:gs>
                  </a:gsLst>
                  <a:lin ang="27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3" name="Скругленный прямоугольник 22">
                <a:extLst>
                  <a:ext uri="{FF2B5EF4-FFF2-40B4-BE49-F238E27FC236}">
                    <a16:creationId xmlns:a16="http://schemas.microsoft.com/office/drawing/2014/main" id="{32D1FEF8-0DE3-2345-B555-3E4B81587D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7070" y="1768940"/>
                <a:ext cx="5295259" cy="368009"/>
              </a:xfrm>
              <a:prstGeom prst="roundRect">
                <a:avLst>
                  <a:gd name="adj" fmla="val 19224"/>
                </a:avLst>
              </a:prstGeom>
              <a:solidFill>
                <a:schemeClr val="bg1">
                  <a:alpha val="41000"/>
                </a:schemeClr>
              </a:solidFill>
              <a:ln w="19050">
                <a:solidFill>
                  <a:srgbClr val="DEE8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4" name="Text 5"/>
              <p:cNvSpPr/>
              <p:nvPr/>
            </p:nvSpPr>
            <p:spPr>
              <a:xfrm>
                <a:off x="870943" y="1793496"/>
                <a:ext cx="5100514" cy="322409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>
                  <a:lnSpc>
                    <a:spcPts val="2100"/>
                  </a:lnSpc>
                </a:pPr>
                <a:r>
                  <a:rPr lang="ru-RU" sz="1600" b="1" dirty="0" smtClean="0">
                    <a:solidFill>
                      <a:schemeClr val="accent1"/>
                    </a:solidFill>
                    <a:latin typeface="VTB Group Demi Bold" panose="020B0503040504020204" pitchFamily="34" charset="0"/>
                  </a:rPr>
                  <a:t>Отрегулируйте </a:t>
                </a:r>
                <a:r>
                  <a:rPr lang="ru-RU" sz="1600" b="1" dirty="0">
                    <a:solidFill>
                      <a:schemeClr val="accent1"/>
                    </a:solidFill>
                    <a:latin typeface="VTB Group Demi Bold" panose="020B0503040504020204" pitchFamily="34" charset="0"/>
                  </a:rPr>
                  <a:t>настройки конфиденциальности</a:t>
                </a:r>
                <a:endParaRPr lang="en-US" sz="1600" dirty="0">
                  <a:solidFill>
                    <a:srgbClr val="083AD4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796704" y="2162125"/>
                <a:ext cx="5526977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/>
                  <a:t>сделайте личный аккаунт приватным, удалите неиспользуемые аккаунты, уберите домашний адрес и скройте информацию </a:t>
                </a:r>
                <a:r>
                  <a:rPr lang="ru-RU" sz="1400" dirty="0" smtClean="0"/>
                  <a:t/>
                </a:r>
                <a:br>
                  <a:rPr lang="ru-RU" sz="1400" dirty="0" smtClean="0"/>
                </a:br>
                <a:r>
                  <a:rPr lang="ru-RU" sz="1400" dirty="0" smtClean="0"/>
                  <a:t>о </a:t>
                </a:r>
                <a:r>
                  <a:rPr lang="ru-RU" sz="1400" dirty="0"/>
                  <a:t>своих </a:t>
                </a:r>
                <a:r>
                  <a:rPr lang="ru-RU" sz="1400" dirty="0" smtClean="0"/>
                  <a:t>контактах</a:t>
                </a:r>
                <a:endParaRPr lang="ru-RU" sz="1400" dirty="0"/>
              </a:p>
            </p:txBody>
          </p:sp>
        </p:grpSp>
      </p:grpSp>
      <p:grpSp>
        <p:nvGrpSpPr>
          <p:cNvPr id="123" name="Группа 122"/>
          <p:cNvGrpSpPr/>
          <p:nvPr/>
        </p:nvGrpSpPr>
        <p:grpSpPr>
          <a:xfrm>
            <a:off x="109739" y="2946710"/>
            <a:ext cx="5803854" cy="1127631"/>
            <a:chOff x="109739" y="2946710"/>
            <a:chExt cx="5803854" cy="1127631"/>
          </a:xfrm>
        </p:grpSpPr>
        <p:grpSp>
          <p:nvGrpSpPr>
            <p:cNvPr id="116" name="Группа 115"/>
            <p:cNvGrpSpPr/>
            <p:nvPr/>
          </p:nvGrpSpPr>
          <p:grpSpPr>
            <a:xfrm>
              <a:off x="109739" y="2956990"/>
              <a:ext cx="425750" cy="395077"/>
              <a:chOff x="5536651" y="3152672"/>
              <a:chExt cx="416266" cy="386276"/>
            </a:xfrm>
          </p:grpSpPr>
          <p:sp>
            <p:nvSpPr>
              <p:cNvPr id="117" name="Овал 116"/>
              <p:cNvSpPr/>
              <p:nvPr/>
            </p:nvSpPr>
            <p:spPr>
              <a:xfrm>
                <a:off x="5546914" y="3152672"/>
                <a:ext cx="398806" cy="386276"/>
              </a:xfrm>
              <a:prstGeom prst="ellipse">
                <a:avLst/>
              </a:prstGeom>
              <a:gradFill>
                <a:gsLst>
                  <a:gs pos="0">
                    <a:srgbClr val="3E6CFB"/>
                  </a:gs>
                  <a:gs pos="97000">
                    <a:srgbClr val="0F36B2"/>
                  </a:gs>
                </a:gsLst>
                <a:lin ang="2700000" scaled="0"/>
              </a:gradFill>
              <a:ln w="12700">
                <a:noFill/>
              </a:ln>
              <a:effectLst>
                <a:outerShdw blurRad="50800" dist="38100" sx="98000" sy="98000" algn="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8" name="Прямоугольник 117">
                <a:extLst>
                  <a:ext uri="{FF2B5EF4-FFF2-40B4-BE49-F238E27FC236}">
                    <a16:creationId xmlns:a16="http://schemas.microsoft.com/office/drawing/2014/main" id="{9074A294-AF2B-234E-9ACE-8768E6208690}"/>
                  </a:ext>
                </a:extLst>
              </p:cNvPr>
              <p:cNvSpPr/>
              <p:nvPr/>
            </p:nvSpPr>
            <p:spPr>
              <a:xfrm>
                <a:off x="5536651" y="3253397"/>
                <a:ext cx="416266" cy="21544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8462" algn="ctr">
                  <a:spcAft>
                    <a:spcPts val="600"/>
                  </a:spcAft>
                </a:pPr>
                <a:r>
                  <a:rPr lang="ru-RU" sz="1400" b="1" dirty="0" smtClean="0">
                    <a:solidFill>
                      <a:schemeClr val="bg1"/>
                    </a:solidFill>
                    <a:latin typeface="VTB Group Demi Bold" panose="020B0503040504020204" pitchFamily="34" charset="0"/>
                  </a:rPr>
                  <a:t>0</a:t>
                </a:r>
                <a:r>
                  <a:rPr lang="en-US" sz="1400" b="1" dirty="0">
                    <a:solidFill>
                      <a:schemeClr val="bg1"/>
                    </a:solidFill>
                    <a:latin typeface="VTB Group Demi Bold" panose="020B0503040504020204" pitchFamily="34" charset="0"/>
                  </a:rPr>
                  <a:t>2</a:t>
                </a:r>
                <a:endParaRPr lang="ru-RU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617969" y="2946710"/>
              <a:ext cx="5295624" cy="1127631"/>
              <a:chOff x="796705" y="1768940"/>
              <a:chExt cx="5295624" cy="1127631"/>
            </a:xfrm>
          </p:grpSpPr>
          <p:sp>
            <p:nvSpPr>
              <p:cNvPr id="48" name="Скругленный прямоугольник 47">
                <a:extLst>
                  <a:ext uri="{FF2B5EF4-FFF2-40B4-BE49-F238E27FC236}">
                    <a16:creationId xmlns:a16="http://schemas.microsoft.com/office/drawing/2014/main" id="{204117FD-93C6-424E-9261-19CCEF5A10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6705" y="1779692"/>
                <a:ext cx="5287818" cy="1116879"/>
              </a:xfrm>
              <a:prstGeom prst="roundRect">
                <a:avLst>
                  <a:gd name="adj" fmla="val 6260"/>
                </a:avLst>
              </a:prstGeom>
              <a:gradFill>
                <a:gsLst>
                  <a:gs pos="0">
                    <a:schemeClr val="bg1">
                      <a:alpha val="10000"/>
                    </a:schemeClr>
                  </a:gs>
                  <a:gs pos="99000">
                    <a:schemeClr val="bg1">
                      <a:alpha val="35000"/>
                    </a:schemeClr>
                  </a:gs>
                </a:gsLst>
                <a:lin ang="2700000" scaled="0"/>
              </a:gradFill>
              <a:ln w="19050">
                <a:gradFill>
                  <a:gsLst>
                    <a:gs pos="0">
                      <a:schemeClr val="bg1">
                        <a:alpha val="15158"/>
                      </a:schemeClr>
                    </a:gs>
                    <a:gs pos="97000">
                      <a:schemeClr val="bg1">
                        <a:alpha val="23259"/>
                      </a:schemeClr>
                    </a:gs>
                  </a:gsLst>
                  <a:lin ang="27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9" name="Скругленный прямоугольник 48">
                <a:extLst>
                  <a:ext uri="{FF2B5EF4-FFF2-40B4-BE49-F238E27FC236}">
                    <a16:creationId xmlns:a16="http://schemas.microsoft.com/office/drawing/2014/main" id="{32D1FEF8-0DE3-2345-B555-3E4B81587D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7070" y="1768940"/>
                <a:ext cx="5295259" cy="368009"/>
              </a:xfrm>
              <a:prstGeom prst="roundRect">
                <a:avLst>
                  <a:gd name="adj" fmla="val 19224"/>
                </a:avLst>
              </a:prstGeom>
              <a:solidFill>
                <a:schemeClr val="bg1">
                  <a:alpha val="41000"/>
                </a:schemeClr>
              </a:solidFill>
              <a:ln w="19050">
                <a:solidFill>
                  <a:srgbClr val="DEE8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0" name="Text 5"/>
              <p:cNvSpPr/>
              <p:nvPr/>
            </p:nvSpPr>
            <p:spPr>
              <a:xfrm>
                <a:off x="870943" y="1793496"/>
                <a:ext cx="5100514" cy="322409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>
                  <a:lnSpc>
                    <a:spcPts val="2100"/>
                  </a:lnSpc>
                </a:pPr>
                <a:r>
                  <a:rPr lang="ru-RU" sz="1600" b="1" dirty="0" smtClean="0">
                    <a:solidFill>
                      <a:schemeClr val="accent1"/>
                    </a:solidFill>
                    <a:latin typeface="VTB Group Demi Bold" panose="020B0503040504020204" pitchFamily="34" charset="0"/>
                  </a:rPr>
                  <a:t>Будьте </a:t>
                </a:r>
                <a:r>
                  <a:rPr lang="ru-RU" sz="1600" b="1" dirty="0">
                    <a:solidFill>
                      <a:schemeClr val="accent1"/>
                    </a:solidFill>
                    <a:latin typeface="VTB Group Demi Bold" panose="020B0503040504020204" pitchFamily="34" charset="0"/>
                  </a:rPr>
                  <a:t>аккуратны с публикуемой информацией</a:t>
                </a:r>
                <a:endParaRPr lang="en-US" sz="1600" dirty="0">
                  <a:solidFill>
                    <a:srgbClr val="083AD4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796705" y="2162125"/>
                <a:ext cx="51662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/>
                  <a:t>Ни в каком виде не разглашайте конфиденциальные данные и не выкладывайте фотографии важных </a:t>
                </a:r>
                <a:r>
                  <a:rPr lang="ru-RU" sz="1400" dirty="0" smtClean="0"/>
                  <a:t>документов </a:t>
                </a:r>
                <a:endParaRPr lang="ru-RU" sz="1400" dirty="0"/>
              </a:p>
            </p:txBody>
          </p:sp>
        </p:grpSp>
      </p:grpSp>
      <p:grpSp>
        <p:nvGrpSpPr>
          <p:cNvPr id="124" name="Группа 123"/>
          <p:cNvGrpSpPr/>
          <p:nvPr/>
        </p:nvGrpSpPr>
        <p:grpSpPr>
          <a:xfrm>
            <a:off x="94805" y="4176549"/>
            <a:ext cx="6041587" cy="1127631"/>
            <a:chOff x="94805" y="4176549"/>
            <a:chExt cx="6041587" cy="1127631"/>
          </a:xfrm>
        </p:grpSpPr>
        <p:grpSp>
          <p:nvGrpSpPr>
            <p:cNvPr id="113" name="Группа 112"/>
            <p:cNvGrpSpPr/>
            <p:nvPr/>
          </p:nvGrpSpPr>
          <p:grpSpPr>
            <a:xfrm>
              <a:off x="94805" y="4188498"/>
              <a:ext cx="425750" cy="395077"/>
              <a:chOff x="5536651" y="3152672"/>
              <a:chExt cx="416266" cy="386276"/>
            </a:xfrm>
          </p:grpSpPr>
          <p:sp>
            <p:nvSpPr>
              <p:cNvPr id="114" name="Овал 113"/>
              <p:cNvSpPr/>
              <p:nvPr/>
            </p:nvSpPr>
            <p:spPr>
              <a:xfrm>
                <a:off x="5546914" y="3152672"/>
                <a:ext cx="398806" cy="386276"/>
              </a:xfrm>
              <a:prstGeom prst="ellipse">
                <a:avLst/>
              </a:prstGeom>
              <a:gradFill>
                <a:gsLst>
                  <a:gs pos="0">
                    <a:srgbClr val="3E6CFB"/>
                  </a:gs>
                  <a:gs pos="97000">
                    <a:srgbClr val="0F36B2"/>
                  </a:gs>
                </a:gsLst>
                <a:lin ang="2700000" scaled="0"/>
              </a:gradFill>
              <a:ln w="12700">
                <a:noFill/>
              </a:ln>
              <a:effectLst>
                <a:outerShdw blurRad="50800" dist="38100" sx="98000" sy="98000" algn="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5" name="Прямоугольник 114">
                <a:extLst>
                  <a:ext uri="{FF2B5EF4-FFF2-40B4-BE49-F238E27FC236}">
                    <a16:creationId xmlns:a16="http://schemas.microsoft.com/office/drawing/2014/main" id="{9074A294-AF2B-234E-9ACE-8768E6208690}"/>
                  </a:ext>
                </a:extLst>
              </p:cNvPr>
              <p:cNvSpPr/>
              <p:nvPr/>
            </p:nvSpPr>
            <p:spPr>
              <a:xfrm>
                <a:off x="5536651" y="3253397"/>
                <a:ext cx="416266" cy="21544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8462" algn="ctr">
                  <a:spcAft>
                    <a:spcPts val="600"/>
                  </a:spcAft>
                </a:pPr>
                <a:r>
                  <a:rPr lang="ru-RU" sz="1400" b="1" dirty="0" smtClean="0">
                    <a:solidFill>
                      <a:schemeClr val="bg1"/>
                    </a:solidFill>
                    <a:latin typeface="VTB Group Demi Bold" panose="020B0503040504020204" pitchFamily="34" charset="0"/>
                  </a:rPr>
                  <a:t>0</a:t>
                </a:r>
                <a:r>
                  <a:rPr lang="en-US" sz="1400" b="1" dirty="0" smtClean="0">
                    <a:solidFill>
                      <a:schemeClr val="bg1"/>
                    </a:solidFill>
                    <a:latin typeface="VTB Group Demi Bold" panose="020B0503040504020204" pitchFamily="34" charset="0"/>
                  </a:rPr>
                  <a:t>3</a:t>
                </a:r>
                <a:endParaRPr lang="ru-RU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3" name="Группа 52"/>
            <p:cNvGrpSpPr/>
            <p:nvPr/>
          </p:nvGrpSpPr>
          <p:grpSpPr>
            <a:xfrm>
              <a:off x="609415" y="4176549"/>
              <a:ext cx="5526977" cy="1127631"/>
              <a:chOff x="796704" y="1768940"/>
              <a:chExt cx="5526977" cy="1127631"/>
            </a:xfrm>
          </p:grpSpPr>
          <p:sp>
            <p:nvSpPr>
              <p:cNvPr id="57" name="Скругленный прямоугольник 56">
                <a:extLst>
                  <a:ext uri="{FF2B5EF4-FFF2-40B4-BE49-F238E27FC236}">
                    <a16:creationId xmlns:a16="http://schemas.microsoft.com/office/drawing/2014/main" id="{204117FD-93C6-424E-9261-19CCEF5A10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6705" y="1779692"/>
                <a:ext cx="5287818" cy="1116879"/>
              </a:xfrm>
              <a:prstGeom prst="roundRect">
                <a:avLst>
                  <a:gd name="adj" fmla="val 6260"/>
                </a:avLst>
              </a:prstGeom>
              <a:gradFill>
                <a:gsLst>
                  <a:gs pos="0">
                    <a:schemeClr val="bg1">
                      <a:alpha val="10000"/>
                    </a:schemeClr>
                  </a:gs>
                  <a:gs pos="99000">
                    <a:schemeClr val="bg1">
                      <a:alpha val="35000"/>
                    </a:schemeClr>
                  </a:gs>
                </a:gsLst>
                <a:lin ang="2700000" scaled="0"/>
              </a:gradFill>
              <a:ln w="19050">
                <a:gradFill>
                  <a:gsLst>
                    <a:gs pos="0">
                      <a:schemeClr val="bg1">
                        <a:alpha val="15158"/>
                      </a:schemeClr>
                    </a:gs>
                    <a:gs pos="97000">
                      <a:schemeClr val="bg1">
                        <a:alpha val="23259"/>
                      </a:schemeClr>
                    </a:gs>
                  </a:gsLst>
                  <a:lin ang="27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8" name="Скругленный прямоугольник 57">
                <a:extLst>
                  <a:ext uri="{FF2B5EF4-FFF2-40B4-BE49-F238E27FC236}">
                    <a16:creationId xmlns:a16="http://schemas.microsoft.com/office/drawing/2014/main" id="{32D1FEF8-0DE3-2345-B555-3E4B81587D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7070" y="1768940"/>
                <a:ext cx="5295259" cy="368009"/>
              </a:xfrm>
              <a:prstGeom prst="roundRect">
                <a:avLst>
                  <a:gd name="adj" fmla="val 19224"/>
                </a:avLst>
              </a:prstGeom>
              <a:solidFill>
                <a:schemeClr val="bg1">
                  <a:alpha val="41000"/>
                </a:schemeClr>
              </a:solidFill>
              <a:ln w="19050">
                <a:solidFill>
                  <a:srgbClr val="DEE8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9" name="Text 5"/>
              <p:cNvSpPr/>
              <p:nvPr/>
            </p:nvSpPr>
            <p:spPr>
              <a:xfrm>
                <a:off x="870943" y="1793496"/>
                <a:ext cx="5100514" cy="322409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>
                  <a:lnSpc>
                    <a:spcPts val="2100"/>
                  </a:lnSpc>
                </a:pPr>
                <a:r>
                  <a:rPr lang="ru-RU" sz="1600" b="1" dirty="0" smtClean="0">
                    <a:solidFill>
                      <a:schemeClr val="accent1"/>
                    </a:solidFill>
                    <a:latin typeface="VTB Group Demi Bold" panose="020B0503040504020204" pitchFamily="34" charset="0"/>
                  </a:rPr>
                  <a:t>Настройте двухфакторную </a:t>
                </a:r>
                <a:r>
                  <a:rPr lang="ru-RU" sz="1600" b="1" dirty="0">
                    <a:solidFill>
                      <a:schemeClr val="accent1"/>
                    </a:solidFill>
                    <a:latin typeface="VTB Group Demi Bold" panose="020B0503040504020204" pitchFamily="34" charset="0"/>
                  </a:rPr>
                  <a:t>аутентификацию</a:t>
                </a:r>
                <a:endParaRPr lang="en-US" sz="1600" dirty="0">
                  <a:solidFill>
                    <a:srgbClr val="083AD4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796704" y="2162125"/>
                <a:ext cx="55269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/>
                  <a:t>Двойная проверка сделает взлом вашей страницы крайне сложным</a:t>
                </a:r>
              </a:p>
            </p:txBody>
          </p:sp>
        </p:grpSp>
      </p:grpSp>
      <p:grpSp>
        <p:nvGrpSpPr>
          <p:cNvPr id="125" name="Группа 124"/>
          <p:cNvGrpSpPr/>
          <p:nvPr/>
        </p:nvGrpSpPr>
        <p:grpSpPr>
          <a:xfrm>
            <a:off x="103355" y="5399736"/>
            <a:ext cx="6033037" cy="1129523"/>
            <a:chOff x="103355" y="5399736"/>
            <a:chExt cx="6033037" cy="1129523"/>
          </a:xfrm>
        </p:grpSpPr>
        <p:grpSp>
          <p:nvGrpSpPr>
            <p:cNvPr id="110" name="Группа 109"/>
            <p:cNvGrpSpPr/>
            <p:nvPr/>
          </p:nvGrpSpPr>
          <p:grpSpPr>
            <a:xfrm>
              <a:off x="103355" y="5399736"/>
              <a:ext cx="425750" cy="395077"/>
              <a:chOff x="5536651" y="3152672"/>
              <a:chExt cx="416266" cy="386276"/>
            </a:xfrm>
          </p:grpSpPr>
          <p:sp>
            <p:nvSpPr>
              <p:cNvPr id="111" name="Овал 110"/>
              <p:cNvSpPr/>
              <p:nvPr/>
            </p:nvSpPr>
            <p:spPr>
              <a:xfrm>
                <a:off x="5546914" y="3152672"/>
                <a:ext cx="398806" cy="386276"/>
              </a:xfrm>
              <a:prstGeom prst="ellipse">
                <a:avLst/>
              </a:prstGeom>
              <a:gradFill>
                <a:gsLst>
                  <a:gs pos="0">
                    <a:srgbClr val="3E6CFB"/>
                  </a:gs>
                  <a:gs pos="97000">
                    <a:srgbClr val="0F36B2"/>
                  </a:gs>
                </a:gsLst>
                <a:lin ang="2700000" scaled="0"/>
              </a:gradFill>
              <a:ln w="12700">
                <a:noFill/>
              </a:ln>
              <a:effectLst>
                <a:outerShdw blurRad="50800" dist="38100" sx="98000" sy="98000" algn="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2" name="Прямоугольник 111">
                <a:extLst>
                  <a:ext uri="{FF2B5EF4-FFF2-40B4-BE49-F238E27FC236}">
                    <a16:creationId xmlns:a16="http://schemas.microsoft.com/office/drawing/2014/main" id="{9074A294-AF2B-234E-9ACE-8768E6208690}"/>
                  </a:ext>
                </a:extLst>
              </p:cNvPr>
              <p:cNvSpPr/>
              <p:nvPr/>
            </p:nvSpPr>
            <p:spPr>
              <a:xfrm>
                <a:off x="5536651" y="3253397"/>
                <a:ext cx="416266" cy="21544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8462" algn="ctr">
                  <a:spcAft>
                    <a:spcPts val="600"/>
                  </a:spcAft>
                </a:pPr>
                <a:r>
                  <a:rPr lang="ru-RU" sz="1400" b="1" dirty="0" smtClean="0">
                    <a:solidFill>
                      <a:schemeClr val="bg1"/>
                    </a:solidFill>
                    <a:latin typeface="VTB Group Demi Bold" panose="020B0503040504020204" pitchFamily="34" charset="0"/>
                  </a:rPr>
                  <a:t>0</a:t>
                </a:r>
                <a:r>
                  <a:rPr lang="en-US" sz="1400" b="1" dirty="0">
                    <a:solidFill>
                      <a:schemeClr val="bg1"/>
                    </a:solidFill>
                    <a:latin typeface="VTB Group Demi Bold" panose="020B0503040504020204" pitchFamily="34" charset="0"/>
                  </a:rPr>
                  <a:t>4</a:t>
                </a:r>
                <a:endParaRPr lang="ru-RU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2" name="Группа 61"/>
            <p:cNvGrpSpPr/>
            <p:nvPr/>
          </p:nvGrpSpPr>
          <p:grpSpPr>
            <a:xfrm>
              <a:off x="609415" y="5401628"/>
              <a:ext cx="5526977" cy="1127631"/>
              <a:chOff x="796704" y="1768940"/>
              <a:chExt cx="5526977" cy="1127631"/>
            </a:xfrm>
          </p:grpSpPr>
          <p:sp>
            <p:nvSpPr>
              <p:cNvPr id="66" name="Скругленный прямоугольник 65">
                <a:extLst>
                  <a:ext uri="{FF2B5EF4-FFF2-40B4-BE49-F238E27FC236}">
                    <a16:creationId xmlns:a16="http://schemas.microsoft.com/office/drawing/2014/main" id="{204117FD-93C6-424E-9261-19CCEF5A10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6705" y="1779692"/>
                <a:ext cx="5287818" cy="1116879"/>
              </a:xfrm>
              <a:prstGeom prst="roundRect">
                <a:avLst>
                  <a:gd name="adj" fmla="val 6260"/>
                </a:avLst>
              </a:prstGeom>
              <a:gradFill>
                <a:gsLst>
                  <a:gs pos="0">
                    <a:schemeClr val="bg1">
                      <a:alpha val="10000"/>
                    </a:schemeClr>
                  </a:gs>
                  <a:gs pos="99000">
                    <a:schemeClr val="bg1">
                      <a:alpha val="35000"/>
                    </a:schemeClr>
                  </a:gs>
                </a:gsLst>
                <a:lin ang="2700000" scaled="0"/>
              </a:gradFill>
              <a:ln w="19050">
                <a:gradFill>
                  <a:gsLst>
                    <a:gs pos="0">
                      <a:schemeClr val="bg1">
                        <a:alpha val="15158"/>
                      </a:schemeClr>
                    </a:gs>
                    <a:gs pos="97000">
                      <a:schemeClr val="bg1">
                        <a:alpha val="23259"/>
                      </a:schemeClr>
                    </a:gs>
                  </a:gsLst>
                  <a:lin ang="27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7" name="Скругленный прямоугольник 66">
                <a:extLst>
                  <a:ext uri="{FF2B5EF4-FFF2-40B4-BE49-F238E27FC236}">
                    <a16:creationId xmlns:a16="http://schemas.microsoft.com/office/drawing/2014/main" id="{32D1FEF8-0DE3-2345-B555-3E4B81587D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7070" y="1768940"/>
                <a:ext cx="5295259" cy="368009"/>
              </a:xfrm>
              <a:prstGeom prst="roundRect">
                <a:avLst>
                  <a:gd name="adj" fmla="val 19224"/>
                </a:avLst>
              </a:prstGeom>
              <a:solidFill>
                <a:schemeClr val="bg1">
                  <a:alpha val="41000"/>
                </a:schemeClr>
              </a:solidFill>
              <a:ln w="19050">
                <a:solidFill>
                  <a:srgbClr val="DEE8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8" name="Text 5"/>
              <p:cNvSpPr/>
              <p:nvPr/>
            </p:nvSpPr>
            <p:spPr>
              <a:xfrm>
                <a:off x="870943" y="1793496"/>
                <a:ext cx="5100514" cy="322409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>
                  <a:lnSpc>
                    <a:spcPts val="2100"/>
                  </a:lnSpc>
                </a:pPr>
                <a:r>
                  <a:rPr lang="ru-RU" sz="1600" b="1" dirty="0" smtClean="0">
                    <a:solidFill>
                      <a:schemeClr val="accent1"/>
                    </a:solidFill>
                    <a:latin typeface="VTB Group Demi Bold" panose="020B0503040504020204" pitchFamily="34" charset="0"/>
                  </a:rPr>
                  <a:t>Не </a:t>
                </a:r>
                <a:r>
                  <a:rPr lang="ru-RU" sz="1600" b="1" dirty="0">
                    <a:solidFill>
                      <a:schemeClr val="accent1"/>
                    </a:solidFill>
                    <a:latin typeface="VTB Group Demi Bold" panose="020B0503040504020204" pitchFamily="34" charset="0"/>
                  </a:rPr>
                  <a:t>используйте для регистрации </a:t>
                </a:r>
                <a:r>
                  <a:rPr lang="ru-RU" sz="1600" b="1" dirty="0" smtClean="0">
                    <a:solidFill>
                      <a:schemeClr val="accent1"/>
                    </a:solidFill>
                    <a:latin typeface="VTB Group Demi Bold" panose="020B0503040504020204" pitchFamily="34" charset="0"/>
                  </a:rPr>
                  <a:t>рабочую </a:t>
                </a:r>
                <a:r>
                  <a:rPr lang="ru-RU" sz="1600" b="1" dirty="0">
                    <a:solidFill>
                      <a:schemeClr val="accent1"/>
                    </a:solidFill>
                    <a:latin typeface="VTB Group Demi Bold" panose="020B0503040504020204" pitchFamily="34" charset="0"/>
                  </a:rPr>
                  <a:t>почту</a:t>
                </a:r>
                <a:endParaRPr lang="en-US" sz="1600" dirty="0">
                  <a:solidFill>
                    <a:srgbClr val="083AD4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796704" y="2162125"/>
                <a:ext cx="55269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/>
                  <a:t>Лучше завести себе отдельный почтовый аккаунт </a:t>
                </a:r>
                <a:r>
                  <a:rPr lang="ru-RU" sz="1400" dirty="0" smtClean="0"/>
                  <a:t/>
                </a:r>
                <a:br>
                  <a:rPr lang="ru-RU" sz="1400" dirty="0" smtClean="0"/>
                </a:br>
                <a:r>
                  <a:rPr lang="ru-RU" sz="1400" dirty="0" smtClean="0"/>
                  <a:t>для </a:t>
                </a:r>
                <a:r>
                  <a:rPr lang="ru-RU" sz="1400" dirty="0"/>
                  <a:t>регистрации на разных ресурсах</a:t>
                </a:r>
              </a:p>
            </p:txBody>
          </p:sp>
        </p:grpSp>
      </p:grpSp>
      <p:grpSp>
        <p:nvGrpSpPr>
          <p:cNvPr id="126" name="Группа 125"/>
          <p:cNvGrpSpPr/>
          <p:nvPr/>
        </p:nvGrpSpPr>
        <p:grpSpPr>
          <a:xfrm>
            <a:off x="6167457" y="5393566"/>
            <a:ext cx="6022092" cy="1131849"/>
            <a:chOff x="6167457" y="5393566"/>
            <a:chExt cx="6022092" cy="1131849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6167457" y="5401628"/>
              <a:ext cx="425750" cy="395077"/>
              <a:chOff x="5536651" y="3152672"/>
              <a:chExt cx="416266" cy="386276"/>
            </a:xfrm>
          </p:grpSpPr>
          <p:sp>
            <p:nvSpPr>
              <p:cNvPr id="108" name="Овал 107"/>
              <p:cNvSpPr/>
              <p:nvPr/>
            </p:nvSpPr>
            <p:spPr>
              <a:xfrm>
                <a:off x="5546914" y="3152672"/>
                <a:ext cx="398806" cy="386276"/>
              </a:xfrm>
              <a:prstGeom prst="ellipse">
                <a:avLst/>
              </a:prstGeom>
              <a:gradFill>
                <a:gsLst>
                  <a:gs pos="0">
                    <a:srgbClr val="3E6CFB"/>
                  </a:gs>
                  <a:gs pos="97000">
                    <a:srgbClr val="0F36B2"/>
                  </a:gs>
                </a:gsLst>
                <a:lin ang="2700000" scaled="0"/>
              </a:gradFill>
              <a:ln w="12700">
                <a:noFill/>
              </a:ln>
              <a:effectLst>
                <a:outerShdw blurRad="50800" dist="38100" sx="98000" sy="98000" algn="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9" name="Прямоугольник 108">
                <a:extLst>
                  <a:ext uri="{FF2B5EF4-FFF2-40B4-BE49-F238E27FC236}">
                    <a16:creationId xmlns:a16="http://schemas.microsoft.com/office/drawing/2014/main" id="{9074A294-AF2B-234E-9ACE-8768E6208690}"/>
                  </a:ext>
                </a:extLst>
              </p:cNvPr>
              <p:cNvSpPr/>
              <p:nvPr/>
            </p:nvSpPr>
            <p:spPr>
              <a:xfrm>
                <a:off x="5536651" y="3244963"/>
                <a:ext cx="416266" cy="21544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8462" algn="ctr">
                  <a:spcAft>
                    <a:spcPts val="600"/>
                  </a:spcAft>
                </a:pPr>
                <a:r>
                  <a:rPr lang="ru-RU" sz="1400" b="1" dirty="0" smtClean="0">
                    <a:solidFill>
                      <a:schemeClr val="bg1"/>
                    </a:solidFill>
                    <a:latin typeface="VTB Group Demi Bold" panose="020B0503040504020204" pitchFamily="34" charset="0"/>
                  </a:rPr>
                  <a:t>0</a:t>
                </a:r>
                <a:r>
                  <a:rPr lang="en-US" sz="1400" b="1" dirty="0" smtClean="0">
                    <a:solidFill>
                      <a:schemeClr val="bg1"/>
                    </a:solidFill>
                    <a:latin typeface="VTB Group Demi Bold" panose="020B0503040504020204" pitchFamily="34" charset="0"/>
                  </a:rPr>
                  <a:t>8</a:t>
                </a:r>
                <a:endParaRPr lang="ru-RU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9" name="Группа 88"/>
            <p:cNvGrpSpPr/>
            <p:nvPr/>
          </p:nvGrpSpPr>
          <p:grpSpPr>
            <a:xfrm>
              <a:off x="6662572" y="5393566"/>
              <a:ext cx="5526977" cy="1131849"/>
              <a:chOff x="796704" y="1768940"/>
              <a:chExt cx="5526977" cy="1131849"/>
            </a:xfrm>
          </p:grpSpPr>
          <p:sp>
            <p:nvSpPr>
              <p:cNvPr id="93" name="Скругленный прямоугольник 92">
                <a:extLst>
                  <a:ext uri="{FF2B5EF4-FFF2-40B4-BE49-F238E27FC236}">
                    <a16:creationId xmlns:a16="http://schemas.microsoft.com/office/drawing/2014/main" id="{204117FD-93C6-424E-9261-19CCEF5A10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6705" y="1779692"/>
                <a:ext cx="5287818" cy="1116879"/>
              </a:xfrm>
              <a:prstGeom prst="roundRect">
                <a:avLst>
                  <a:gd name="adj" fmla="val 6260"/>
                </a:avLst>
              </a:prstGeom>
              <a:gradFill>
                <a:gsLst>
                  <a:gs pos="0">
                    <a:schemeClr val="bg1">
                      <a:alpha val="10000"/>
                    </a:schemeClr>
                  </a:gs>
                  <a:gs pos="99000">
                    <a:schemeClr val="bg1">
                      <a:alpha val="35000"/>
                    </a:schemeClr>
                  </a:gs>
                </a:gsLst>
                <a:lin ang="2700000" scaled="0"/>
              </a:gradFill>
              <a:ln w="19050">
                <a:gradFill>
                  <a:gsLst>
                    <a:gs pos="0">
                      <a:schemeClr val="bg1">
                        <a:alpha val="15158"/>
                      </a:schemeClr>
                    </a:gs>
                    <a:gs pos="97000">
                      <a:schemeClr val="bg1">
                        <a:alpha val="23259"/>
                      </a:schemeClr>
                    </a:gs>
                  </a:gsLst>
                  <a:lin ang="27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4" name="Скругленный прямоугольник 93">
                <a:extLst>
                  <a:ext uri="{FF2B5EF4-FFF2-40B4-BE49-F238E27FC236}">
                    <a16:creationId xmlns:a16="http://schemas.microsoft.com/office/drawing/2014/main" id="{32D1FEF8-0DE3-2345-B555-3E4B81587D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7070" y="1768940"/>
                <a:ext cx="5295259" cy="368009"/>
              </a:xfrm>
              <a:prstGeom prst="roundRect">
                <a:avLst>
                  <a:gd name="adj" fmla="val 19224"/>
                </a:avLst>
              </a:prstGeom>
              <a:solidFill>
                <a:schemeClr val="bg1">
                  <a:alpha val="41000"/>
                </a:schemeClr>
              </a:solidFill>
              <a:ln w="19050">
                <a:solidFill>
                  <a:srgbClr val="DEE8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5" name="Text 5"/>
              <p:cNvSpPr/>
              <p:nvPr/>
            </p:nvSpPr>
            <p:spPr>
              <a:xfrm>
                <a:off x="870943" y="1793496"/>
                <a:ext cx="5213580" cy="322409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>
                  <a:lnSpc>
                    <a:spcPts val="2100"/>
                  </a:lnSpc>
                </a:pPr>
                <a:r>
                  <a:rPr lang="ru-RU" sz="1600" b="1" dirty="0" smtClean="0">
                    <a:solidFill>
                      <a:schemeClr val="accent1"/>
                    </a:solidFill>
                    <a:latin typeface="VTB Group Demi Bold" panose="020B0503040504020204" pitchFamily="34" charset="0"/>
                  </a:rPr>
                  <a:t>С осторожностью вводите данные при регистрации</a:t>
                </a:r>
                <a:endParaRPr lang="en-US" sz="1600" dirty="0">
                  <a:solidFill>
                    <a:srgbClr val="083AD4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796704" y="2162125"/>
                <a:ext cx="5526977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/>
                  <a:t>Не указывайте данные, которые не нужны для получения некоторых услуг сервиса (номера удостоверения личности 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ru-RU" sz="1400" dirty="0" smtClean="0"/>
                  <a:t>и </a:t>
                </a:r>
                <a:r>
                  <a:rPr lang="ru-RU" sz="1400" dirty="0"/>
                  <a:t>т.п</a:t>
                </a:r>
                <a:r>
                  <a:rPr lang="ru-RU" sz="1400" dirty="0" smtClean="0"/>
                  <a:t>.)</a:t>
                </a:r>
                <a:endParaRPr lang="ru-RU" sz="1400" dirty="0"/>
              </a:p>
            </p:txBody>
          </p:sp>
        </p:grpSp>
      </p:grpSp>
      <p:grpSp>
        <p:nvGrpSpPr>
          <p:cNvPr id="127" name="Группа 126"/>
          <p:cNvGrpSpPr/>
          <p:nvPr/>
        </p:nvGrpSpPr>
        <p:grpSpPr>
          <a:xfrm>
            <a:off x="6154102" y="4172331"/>
            <a:ext cx="6037897" cy="1131849"/>
            <a:chOff x="6154102" y="4172331"/>
            <a:chExt cx="6037897" cy="1131849"/>
          </a:xfrm>
        </p:grpSpPr>
        <p:grpSp>
          <p:nvGrpSpPr>
            <p:cNvPr id="104" name="Группа 103"/>
            <p:cNvGrpSpPr/>
            <p:nvPr/>
          </p:nvGrpSpPr>
          <p:grpSpPr>
            <a:xfrm>
              <a:off x="6154102" y="4188498"/>
              <a:ext cx="425750" cy="395077"/>
              <a:chOff x="5536651" y="3152672"/>
              <a:chExt cx="416266" cy="386276"/>
            </a:xfrm>
          </p:grpSpPr>
          <p:sp>
            <p:nvSpPr>
              <p:cNvPr id="105" name="Овал 104"/>
              <p:cNvSpPr/>
              <p:nvPr/>
            </p:nvSpPr>
            <p:spPr>
              <a:xfrm>
                <a:off x="5546914" y="3152672"/>
                <a:ext cx="398806" cy="386276"/>
              </a:xfrm>
              <a:prstGeom prst="ellipse">
                <a:avLst/>
              </a:prstGeom>
              <a:gradFill>
                <a:gsLst>
                  <a:gs pos="0">
                    <a:srgbClr val="3E6CFB"/>
                  </a:gs>
                  <a:gs pos="97000">
                    <a:srgbClr val="0F36B2"/>
                  </a:gs>
                </a:gsLst>
                <a:lin ang="2700000" scaled="0"/>
              </a:gradFill>
              <a:ln w="12700">
                <a:noFill/>
              </a:ln>
              <a:effectLst>
                <a:outerShdw blurRad="50800" dist="38100" sx="98000" sy="98000" algn="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6" name="Прямоугольник 105">
                <a:extLst>
                  <a:ext uri="{FF2B5EF4-FFF2-40B4-BE49-F238E27FC236}">
                    <a16:creationId xmlns:a16="http://schemas.microsoft.com/office/drawing/2014/main" id="{9074A294-AF2B-234E-9ACE-8768E6208690}"/>
                  </a:ext>
                </a:extLst>
              </p:cNvPr>
              <p:cNvSpPr/>
              <p:nvPr/>
            </p:nvSpPr>
            <p:spPr>
              <a:xfrm>
                <a:off x="5536651" y="3253397"/>
                <a:ext cx="416266" cy="21544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8462" algn="ctr">
                  <a:spcAft>
                    <a:spcPts val="600"/>
                  </a:spcAft>
                </a:pPr>
                <a:r>
                  <a:rPr lang="ru-RU" sz="1400" b="1" dirty="0" smtClean="0">
                    <a:solidFill>
                      <a:schemeClr val="bg1"/>
                    </a:solidFill>
                    <a:latin typeface="VTB Group Demi Bold" panose="020B0503040504020204" pitchFamily="34" charset="0"/>
                  </a:rPr>
                  <a:t>0</a:t>
                </a:r>
                <a:r>
                  <a:rPr lang="en-US" sz="1400" b="1" dirty="0">
                    <a:solidFill>
                      <a:schemeClr val="bg1"/>
                    </a:solidFill>
                    <a:latin typeface="VTB Group Demi Bold" panose="020B0503040504020204" pitchFamily="34" charset="0"/>
                  </a:rPr>
                  <a:t>7</a:t>
                </a:r>
                <a:endParaRPr lang="ru-RU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0" name="Группа 79"/>
            <p:cNvGrpSpPr/>
            <p:nvPr/>
          </p:nvGrpSpPr>
          <p:grpSpPr>
            <a:xfrm>
              <a:off x="6662572" y="4172331"/>
              <a:ext cx="5529427" cy="1131849"/>
              <a:chOff x="796704" y="1768940"/>
              <a:chExt cx="5529427" cy="1131849"/>
            </a:xfrm>
          </p:grpSpPr>
          <p:sp>
            <p:nvSpPr>
              <p:cNvPr id="84" name="Скругленный прямоугольник 83">
                <a:extLst>
                  <a:ext uri="{FF2B5EF4-FFF2-40B4-BE49-F238E27FC236}">
                    <a16:creationId xmlns:a16="http://schemas.microsoft.com/office/drawing/2014/main" id="{204117FD-93C6-424E-9261-19CCEF5A10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8332" y="1768940"/>
                <a:ext cx="5287818" cy="1116879"/>
              </a:xfrm>
              <a:prstGeom prst="roundRect">
                <a:avLst>
                  <a:gd name="adj" fmla="val 6260"/>
                </a:avLst>
              </a:prstGeom>
              <a:gradFill>
                <a:gsLst>
                  <a:gs pos="0">
                    <a:schemeClr val="bg1">
                      <a:alpha val="10000"/>
                    </a:schemeClr>
                  </a:gs>
                  <a:gs pos="99000">
                    <a:schemeClr val="bg1">
                      <a:alpha val="35000"/>
                    </a:schemeClr>
                  </a:gs>
                </a:gsLst>
                <a:lin ang="2700000" scaled="0"/>
              </a:gradFill>
              <a:ln w="19050">
                <a:gradFill>
                  <a:gsLst>
                    <a:gs pos="0">
                      <a:schemeClr val="bg1">
                        <a:alpha val="15158"/>
                      </a:schemeClr>
                    </a:gs>
                    <a:gs pos="97000">
                      <a:schemeClr val="bg1">
                        <a:alpha val="23259"/>
                      </a:schemeClr>
                    </a:gs>
                  </a:gsLst>
                  <a:lin ang="27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5" name="Скругленный прямоугольник 84">
                <a:extLst>
                  <a:ext uri="{FF2B5EF4-FFF2-40B4-BE49-F238E27FC236}">
                    <a16:creationId xmlns:a16="http://schemas.microsoft.com/office/drawing/2014/main" id="{32D1FEF8-0DE3-2345-B555-3E4B81587D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7070" y="1768940"/>
                <a:ext cx="5295259" cy="368009"/>
              </a:xfrm>
              <a:prstGeom prst="roundRect">
                <a:avLst>
                  <a:gd name="adj" fmla="val 19224"/>
                </a:avLst>
              </a:prstGeom>
              <a:solidFill>
                <a:schemeClr val="bg1">
                  <a:alpha val="41000"/>
                </a:schemeClr>
              </a:solidFill>
              <a:ln w="19050">
                <a:solidFill>
                  <a:srgbClr val="DEE8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6" name="Text 5"/>
              <p:cNvSpPr/>
              <p:nvPr/>
            </p:nvSpPr>
            <p:spPr>
              <a:xfrm>
                <a:off x="870942" y="1793496"/>
                <a:ext cx="5455189" cy="322409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>
                  <a:lnSpc>
                    <a:spcPts val="2100"/>
                  </a:lnSpc>
                </a:pPr>
                <a:r>
                  <a:rPr lang="ru-RU" sz="1600" b="1" dirty="0" smtClean="0">
                    <a:solidFill>
                      <a:schemeClr val="accent1"/>
                    </a:solidFill>
                    <a:latin typeface="VTB Group Demi Bold" panose="020B0503040504020204" pitchFamily="34" charset="0"/>
                  </a:rPr>
                  <a:t>С осторожностью добавляйте </a:t>
                </a:r>
                <a:r>
                  <a:rPr lang="ru-RU" sz="1600" b="1" dirty="0">
                    <a:solidFill>
                      <a:schemeClr val="accent1"/>
                    </a:solidFill>
                    <a:latin typeface="VTB Group Demi Bold" panose="020B0503040504020204" pitchFamily="34" charset="0"/>
                  </a:rPr>
                  <a:t>«в друзья</a:t>
                </a:r>
                <a:r>
                  <a:rPr lang="ru-RU" sz="1600" b="1" dirty="0" smtClean="0">
                    <a:solidFill>
                      <a:schemeClr val="accent1"/>
                    </a:solidFill>
                    <a:latin typeface="VTB Group Demi Bold" panose="020B0503040504020204" pitchFamily="34" charset="0"/>
                  </a:rPr>
                  <a:t>»</a:t>
                </a:r>
                <a:endParaRPr lang="en-US" sz="1600" dirty="0">
                  <a:solidFill>
                    <a:srgbClr val="083AD4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796704" y="2162125"/>
                <a:ext cx="5526977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 smtClean="0"/>
                  <a:t>незнакомых людей</a:t>
                </a:r>
                <a:r>
                  <a:rPr lang="ru-RU" sz="1400" dirty="0"/>
                  <a:t>. В настройках приватности запретите незнакомым людям оставлять комментарии. И скройте свои публикации от них, чтобы избежать спама и </a:t>
                </a:r>
                <a:r>
                  <a:rPr lang="ru-RU" sz="1400" dirty="0" smtClean="0"/>
                  <a:t>оскорблений</a:t>
                </a:r>
                <a:endParaRPr lang="ru-RU" sz="1400" dirty="0"/>
              </a:p>
            </p:txBody>
          </p:sp>
        </p:grpSp>
      </p:grpSp>
      <p:grpSp>
        <p:nvGrpSpPr>
          <p:cNvPr id="129" name="Группа 128"/>
          <p:cNvGrpSpPr/>
          <p:nvPr/>
        </p:nvGrpSpPr>
        <p:grpSpPr>
          <a:xfrm>
            <a:off x="6165483" y="2953635"/>
            <a:ext cx="5891834" cy="1131849"/>
            <a:chOff x="6165483" y="2953635"/>
            <a:chExt cx="5891834" cy="1131849"/>
          </a:xfrm>
        </p:grpSpPr>
        <p:grpSp>
          <p:nvGrpSpPr>
            <p:cNvPr id="101" name="Группа 100"/>
            <p:cNvGrpSpPr/>
            <p:nvPr/>
          </p:nvGrpSpPr>
          <p:grpSpPr>
            <a:xfrm>
              <a:off x="6165483" y="2978191"/>
              <a:ext cx="425750" cy="395077"/>
              <a:chOff x="5536651" y="3152672"/>
              <a:chExt cx="416266" cy="386276"/>
            </a:xfrm>
          </p:grpSpPr>
          <p:sp>
            <p:nvSpPr>
              <p:cNvPr id="102" name="Овал 101"/>
              <p:cNvSpPr/>
              <p:nvPr/>
            </p:nvSpPr>
            <p:spPr>
              <a:xfrm>
                <a:off x="5546914" y="3152672"/>
                <a:ext cx="398806" cy="386276"/>
              </a:xfrm>
              <a:prstGeom prst="ellipse">
                <a:avLst/>
              </a:prstGeom>
              <a:gradFill>
                <a:gsLst>
                  <a:gs pos="0">
                    <a:srgbClr val="3E6CFB"/>
                  </a:gs>
                  <a:gs pos="97000">
                    <a:srgbClr val="0F36B2"/>
                  </a:gs>
                </a:gsLst>
                <a:lin ang="2700000" scaled="0"/>
              </a:gradFill>
              <a:ln w="12700">
                <a:noFill/>
              </a:ln>
              <a:effectLst>
                <a:outerShdw blurRad="50800" dist="38100" sx="98000" sy="98000" algn="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3" name="Прямоугольник 102">
                <a:extLst>
                  <a:ext uri="{FF2B5EF4-FFF2-40B4-BE49-F238E27FC236}">
                    <a16:creationId xmlns:a16="http://schemas.microsoft.com/office/drawing/2014/main" id="{9074A294-AF2B-234E-9ACE-8768E6208690}"/>
                  </a:ext>
                </a:extLst>
              </p:cNvPr>
              <p:cNvSpPr/>
              <p:nvPr/>
            </p:nvSpPr>
            <p:spPr>
              <a:xfrm>
                <a:off x="5536651" y="3253397"/>
                <a:ext cx="416266" cy="21544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8462" algn="ctr">
                  <a:spcAft>
                    <a:spcPts val="600"/>
                  </a:spcAft>
                </a:pPr>
                <a:r>
                  <a:rPr lang="ru-RU" sz="1400" b="1" dirty="0" smtClean="0">
                    <a:solidFill>
                      <a:schemeClr val="bg1"/>
                    </a:solidFill>
                    <a:latin typeface="VTB Group Demi Bold" panose="020B0503040504020204" pitchFamily="34" charset="0"/>
                  </a:rPr>
                  <a:t>0</a:t>
                </a:r>
                <a:r>
                  <a:rPr lang="en-US" sz="1400" b="1" dirty="0" smtClean="0">
                    <a:solidFill>
                      <a:schemeClr val="bg1"/>
                    </a:solidFill>
                    <a:latin typeface="VTB Group Demi Bold" panose="020B0503040504020204" pitchFamily="34" charset="0"/>
                  </a:rPr>
                  <a:t>6</a:t>
                </a:r>
                <a:endParaRPr lang="ru-RU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1" name="Группа 70"/>
            <p:cNvGrpSpPr/>
            <p:nvPr/>
          </p:nvGrpSpPr>
          <p:grpSpPr>
            <a:xfrm>
              <a:off x="6662573" y="2953635"/>
              <a:ext cx="5394744" cy="1131849"/>
              <a:chOff x="796705" y="1768940"/>
              <a:chExt cx="5394744" cy="1131849"/>
            </a:xfrm>
          </p:grpSpPr>
          <p:sp>
            <p:nvSpPr>
              <p:cNvPr id="75" name="Скругленный прямоугольник 74">
                <a:extLst>
                  <a:ext uri="{FF2B5EF4-FFF2-40B4-BE49-F238E27FC236}">
                    <a16:creationId xmlns:a16="http://schemas.microsoft.com/office/drawing/2014/main" id="{204117FD-93C6-424E-9261-19CCEF5A10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6705" y="1779692"/>
                <a:ext cx="5287818" cy="1116879"/>
              </a:xfrm>
              <a:prstGeom prst="roundRect">
                <a:avLst>
                  <a:gd name="adj" fmla="val 6260"/>
                </a:avLst>
              </a:prstGeom>
              <a:gradFill>
                <a:gsLst>
                  <a:gs pos="0">
                    <a:schemeClr val="bg1">
                      <a:alpha val="10000"/>
                    </a:schemeClr>
                  </a:gs>
                  <a:gs pos="99000">
                    <a:schemeClr val="bg1">
                      <a:alpha val="35000"/>
                    </a:schemeClr>
                  </a:gs>
                </a:gsLst>
                <a:lin ang="2700000" scaled="0"/>
              </a:gradFill>
              <a:ln w="19050">
                <a:gradFill>
                  <a:gsLst>
                    <a:gs pos="0">
                      <a:schemeClr val="bg1">
                        <a:alpha val="15158"/>
                      </a:schemeClr>
                    </a:gs>
                    <a:gs pos="97000">
                      <a:schemeClr val="bg1">
                        <a:alpha val="23259"/>
                      </a:schemeClr>
                    </a:gs>
                  </a:gsLst>
                  <a:lin ang="27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6" name="Скругленный прямоугольник 75">
                <a:extLst>
                  <a:ext uri="{FF2B5EF4-FFF2-40B4-BE49-F238E27FC236}">
                    <a16:creationId xmlns:a16="http://schemas.microsoft.com/office/drawing/2014/main" id="{32D1FEF8-0DE3-2345-B555-3E4B81587D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7070" y="1768940"/>
                <a:ext cx="5295259" cy="368009"/>
              </a:xfrm>
              <a:prstGeom prst="roundRect">
                <a:avLst>
                  <a:gd name="adj" fmla="val 19224"/>
                </a:avLst>
              </a:prstGeom>
              <a:solidFill>
                <a:schemeClr val="bg1">
                  <a:alpha val="41000"/>
                </a:schemeClr>
              </a:solidFill>
              <a:ln w="19050">
                <a:solidFill>
                  <a:srgbClr val="DEE8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7" name="Text 5"/>
              <p:cNvSpPr/>
              <p:nvPr/>
            </p:nvSpPr>
            <p:spPr>
              <a:xfrm>
                <a:off x="870943" y="1793496"/>
                <a:ext cx="5100514" cy="322409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>
                  <a:lnSpc>
                    <a:spcPts val="2100"/>
                  </a:lnSpc>
                </a:pPr>
                <a:r>
                  <a:rPr lang="ru-RU" sz="1600" b="1" dirty="0" smtClean="0">
                    <a:solidFill>
                      <a:schemeClr val="accent1"/>
                    </a:solidFill>
                    <a:latin typeface="VTB Group Demi Bold" panose="020B0503040504020204" pitchFamily="34" charset="0"/>
                  </a:rPr>
                  <a:t>Будьте </a:t>
                </a:r>
                <a:r>
                  <a:rPr lang="ru-RU" sz="1600" b="1" dirty="0">
                    <a:solidFill>
                      <a:schemeClr val="accent1"/>
                    </a:solidFill>
                    <a:latin typeface="VTB Group Demi Bold" panose="020B0503040504020204" pitchFamily="34" charset="0"/>
                  </a:rPr>
                  <a:t>внимательны к </a:t>
                </a:r>
                <a:r>
                  <a:rPr lang="ru-RU" sz="1600" b="1" dirty="0" smtClean="0">
                    <a:solidFill>
                      <a:schemeClr val="accent1"/>
                    </a:solidFill>
                    <a:latin typeface="VTB Group Demi Bold" panose="020B0503040504020204" pitchFamily="34" charset="0"/>
                  </a:rPr>
                  <a:t>письмам и ссылкам </a:t>
                </a:r>
                <a:endParaRPr lang="en-US" sz="1600" dirty="0">
                  <a:solidFill>
                    <a:srgbClr val="083AD4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796705" y="2162125"/>
                <a:ext cx="5394744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/>
                  <a:t>Если вы когда-то </a:t>
                </a:r>
                <a:r>
                  <a:rPr lang="ru-RU" sz="1400" dirty="0" smtClean="0"/>
                  <a:t>отправляли конфиденциальную информацию, </a:t>
                </a:r>
                <a:r>
                  <a:rPr lang="ru-RU" sz="1400" dirty="0"/>
                  <a:t>найдите и удалите эти </a:t>
                </a:r>
                <a:r>
                  <a:rPr lang="ru-RU" sz="1400" dirty="0" smtClean="0"/>
                  <a:t>сообщения. </a:t>
                </a:r>
                <a:br>
                  <a:rPr lang="ru-RU" sz="1400" dirty="0" smtClean="0"/>
                </a:br>
                <a:r>
                  <a:rPr lang="ru-RU" sz="1400" dirty="0" smtClean="0"/>
                  <a:t>Если </a:t>
                </a:r>
                <a:r>
                  <a:rPr lang="ru-RU" sz="1400" dirty="0"/>
                  <a:t>ссылка вам неизвестна – лучше не переходить по </a:t>
                </a:r>
                <a:r>
                  <a:rPr lang="ru-RU" sz="1400" dirty="0" smtClean="0"/>
                  <a:t>ней </a:t>
                </a:r>
                <a:endParaRPr lang="ru-RU" sz="1400" dirty="0"/>
              </a:p>
            </p:txBody>
          </p:sp>
        </p:grpSp>
      </p:grpSp>
      <p:grpSp>
        <p:nvGrpSpPr>
          <p:cNvPr id="128" name="Группа 127"/>
          <p:cNvGrpSpPr/>
          <p:nvPr/>
        </p:nvGrpSpPr>
        <p:grpSpPr>
          <a:xfrm>
            <a:off x="6160243" y="1735889"/>
            <a:ext cx="6029306" cy="1131849"/>
            <a:chOff x="6160243" y="1735889"/>
            <a:chExt cx="6029306" cy="1131849"/>
          </a:xfrm>
        </p:grpSpPr>
        <p:grpSp>
          <p:nvGrpSpPr>
            <p:cNvPr id="98" name="Группа 97"/>
            <p:cNvGrpSpPr/>
            <p:nvPr/>
          </p:nvGrpSpPr>
          <p:grpSpPr>
            <a:xfrm>
              <a:off x="6160243" y="1751047"/>
              <a:ext cx="425750" cy="395077"/>
              <a:chOff x="5536651" y="3152672"/>
              <a:chExt cx="416266" cy="386276"/>
            </a:xfrm>
          </p:grpSpPr>
          <p:sp>
            <p:nvSpPr>
              <p:cNvPr id="99" name="Овал 98"/>
              <p:cNvSpPr/>
              <p:nvPr/>
            </p:nvSpPr>
            <p:spPr>
              <a:xfrm>
                <a:off x="5546914" y="3152672"/>
                <a:ext cx="398806" cy="386276"/>
              </a:xfrm>
              <a:prstGeom prst="ellipse">
                <a:avLst/>
              </a:prstGeom>
              <a:gradFill>
                <a:gsLst>
                  <a:gs pos="0">
                    <a:srgbClr val="3E6CFB"/>
                  </a:gs>
                  <a:gs pos="97000">
                    <a:srgbClr val="0F36B2"/>
                  </a:gs>
                </a:gsLst>
                <a:lin ang="2700000" scaled="0"/>
              </a:gradFill>
              <a:ln w="12700">
                <a:noFill/>
              </a:ln>
              <a:effectLst>
                <a:outerShdw blurRad="50800" dist="38100" sx="98000" sy="98000" algn="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0" name="Прямоугольник 99">
                <a:extLst>
                  <a:ext uri="{FF2B5EF4-FFF2-40B4-BE49-F238E27FC236}">
                    <a16:creationId xmlns:a16="http://schemas.microsoft.com/office/drawing/2014/main" id="{9074A294-AF2B-234E-9ACE-8768E6208690}"/>
                  </a:ext>
                </a:extLst>
              </p:cNvPr>
              <p:cNvSpPr/>
              <p:nvPr/>
            </p:nvSpPr>
            <p:spPr>
              <a:xfrm>
                <a:off x="5536651" y="3253397"/>
                <a:ext cx="416266" cy="21544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8462" algn="ctr">
                  <a:spcAft>
                    <a:spcPts val="600"/>
                  </a:spcAft>
                </a:pPr>
                <a:r>
                  <a:rPr lang="ru-RU" sz="1400" b="1" dirty="0" smtClean="0">
                    <a:solidFill>
                      <a:schemeClr val="bg1"/>
                    </a:solidFill>
                    <a:latin typeface="VTB Group Demi Bold" panose="020B0503040504020204" pitchFamily="34" charset="0"/>
                  </a:rPr>
                  <a:t>0</a:t>
                </a:r>
                <a:r>
                  <a:rPr lang="en-US" sz="1400" b="1" dirty="0" smtClean="0">
                    <a:solidFill>
                      <a:schemeClr val="bg1"/>
                    </a:solidFill>
                    <a:latin typeface="VTB Group Demi Bold" panose="020B0503040504020204" pitchFamily="34" charset="0"/>
                  </a:rPr>
                  <a:t>5</a:t>
                </a:r>
                <a:endParaRPr lang="ru-RU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3" name="Группа 32"/>
            <p:cNvGrpSpPr/>
            <p:nvPr/>
          </p:nvGrpSpPr>
          <p:grpSpPr>
            <a:xfrm>
              <a:off x="6662572" y="1735889"/>
              <a:ext cx="5526977" cy="1131849"/>
              <a:chOff x="796704" y="1768940"/>
              <a:chExt cx="5526977" cy="1131849"/>
            </a:xfrm>
          </p:grpSpPr>
          <p:sp>
            <p:nvSpPr>
              <p:cNvPr id="34" name="Скругленный прямоугольник 33">
                <a:extLst>
                  <a:ext uri="{FF2B5EF4-FFF2-40B4-BE49-F238E27FC236}">
                    <a16:creationId xmlns:a16="http://schemas.microsoft.com/office/drawing/2014/main" id="{204117FD-93C6-424E-9261-19CCEF5A10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6705" y="1779692"/>
                <a:ext cx="5287818" cy="1116879"/>
              </a:xfrm>
              <a:prstGeom prst="roundRect">
                <a:avLst>
                  <a:gd name="adj" fmla="val 6260"/>
                </a:avLst>
              </a:prstGeom>
              <a:gradFill>
                <a:gsLst>
                  <a:gs pos="0">
                    <a:schemeClr val="bg1">
                      <a:alpha val="10000"/>
                    </a:schemeClr>
                  </a:gs>
                  <a:gs pos="99000">
                    <a:schemeClr val="bg1">
                      <a:alpha val="35000"/>
                    </a:schemeClr>
                  </a:gs>
                </a:gsLst>
                <a:lin ang="2700000" scaled="0"/>
              </a:gradFill>
              <a:ln w="19050">
                <a:gradFill>
                  <a:gsLst>
                    <a:gs pos="0">
                      <a:schemeClr val="bg1">
                        <a:alpha val="15158"/>
                      </a:schemeClr>
                    </a:gs>
                    <a:gs pos="97000">
                      <a:schemeClr val="bg1">
                        <a:alpha val="23259"/>
                      </a:schemeClr>
                    </a:gs>
                  </a:gsLst>
                  <a:lin ang="27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5" name="Скругленный прямоугольник 34">
                <a:extLst>
                  <a:ext uri="{FF2B5EF4-FFF2-40B4-BE49-F238E27FC236}">
                    <a16:creationId xmlns:a16="http://schemas.microsoft.com/office/drawing/2014/main" id="{32D1FEF8-0DE3-2345-B555-3E4B81587D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7070" y="1768940"/>
                <a:ext cx="5295259" cy="368009"/>
              </a:xfrm>
              <a:prstGeom prst="roundRect">
                <a:avLst>
                  <a:gd name="adj" fmla="val 19224"/>
                </a:avLst>
              </a:prstGeom>
              <a:solidFill>
                <a:schemeClr val="bg1">
                  <a:alpha val="41000"/>
                </a:schemeClr>
              </a:solidFill>
              <a:ln w="19050">
                <a:solidFill>
                  <a:srgbClr val="DEE8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6" name="Text 5"/>
              <p:cNvSpPr/>
              <p:nvPr/>
            </p:nvSpPr>
            <p:spPr>
              <a:xfrm>
                <a:off x="870943" y="1793496"/>
                <a:ext cx="5100514" cy="322409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>
                  <a:lnSpc>
                    <a:spcPts val="2100"/>
                  </a:lnSpc>
                </a:pPr>
                <a:r>
                  <a:rPr lang="ru-RU" sz="1600" b="1" dirty="0" smtClean="0">
                    <a:solidFill>
                      <a:schemeClr val="accent1"/>
                    </a:solidFill>
                    <a:latin typeface="VTB Group Demi Bold" panose="020B0503040504020204" pitchFamily="34" charset="0"/>
                  </a:rPr>
                  <a:t>Если </a:t>
                </a:r>
                <a:r>
                  <a:rPr lang="ru-RU" sz="1600" b="1" dirty="0">
                    <a:solidFill>
                      <a:schemeClr val="accent1"/>
                    </a:solidFill>
                    <a:latin typeface="VTB Group Demi Bold" panose="020B0503040504020204" pitchFamily="34" charset="0"/>
                  </a:rPr>
                  <a:t>вы встретили </a:t>
                </a:r>
                <a:r>
                  <a:rPr lang="ru-RU" sz="1600" b="1" dirty="0" smtClean="0">
                    <a:solidFill>
                      <a:schemeClr val="accent1"/>
                    </a:solidFill>
                    <a:latin typeface="VTB Group Demi Bold" panose="020B0503040504020204" pitchFamily="34" charset="0"/>
                  </a:rPr>
                  <a:t>мошенника</a:t>
                </a:r>
                <a:endParaRPr lang="en-US" sz="1600" dirty="0">
                  <a:solidFill>
                    <a:srgbClr val="083AD4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796704" y="2162125"/>
                <a:ext cx="5526977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 smtClean="0"/>
                  <a:t>обязательно </a:t>
                </a:r>
                <a:r>
                  <a:rPr lang="ru-RU" sz="1400" dirty="0"/>
                  <a:t>сообщите в службу поддержки </a:t>
                </a:r>
                <a:r>
                  <a:rPr lang="ru-RU" sz="1400" dirty="0" smtClean="0"/>
                  <a:t>платформы</a:t>
                </a:r>
                <a:r>
                  <a:rPr lang="ru-RU" sz="1400" dirty="0"/>
                  <a:t>.</a:t>
                </a:r>
                <a:r>
                  <a:rPr lang="ru-RU" sz="1400" dirty="0" smtClean="0"/>
                  <a:t/>
                </a:r>
                <a:br>
                  <a:rPr lang="ru-RU" sz="1400" dirty="0" smtClean="0"/>
                </a:br>
                <a:r>
                  <a:rPr lang="ru-RU" sz="1400" dirty="0" smtClean="0"/>
                  <a:t>Страницу проанализируют </a:t>
                </a:r>
                <a:r>
                  <a:rPr lang="ru-RU" sz="1400" dirty="0"/>
                  <a:t>и, в случае подтверждения, </a:t>
                </a:r>
                <a:r>
                  <a:rPr lang="ru-RU" sz="1400" dirty="0" smtClean="0"/>
                  <a:t>заблокируют</a:t>
                </a:r>
                <a:endParaRPr lang="ru-RU" sz="1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782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788" y="836573"/>
            <a:ext cx="6858594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558228" y="2595549"/>
            <a:ext cx="2274005" cy="1249788"/>
          </a:xfrm>
          <a:prstGeom prst="rect">
            <a:avLst/>
          </a:prstGeom>
        </p:spPr>
      </p:pic>
      <p:pic>
        <p:nvPicPr>
          <p:cNvPr id="142" name="Image 8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/>
        </p:blipFill>
        <p:spPr>
          <a:xfrm>
            <a:off x="7822495" y="3477822"/>
            <a:ext cx="4146787" cy="316010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8869A-546D-4D45-B8A9-633DA10D6637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WI-FI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3942" y="959897"/>
            <a:ext cx="11078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</a:t>
            </a:r>
            <a:r>
              <a:rPr lang="ru-RU" sz="1400" dirty="0" smtClean="0"/>
              <a:t>анные</a:t>
            </a:r>
            <a:r>
              <a:rPr lang="ru-RU" sz="1400" dirty="0"/>
              <a:t>, передаваемые по общедоступной </a:t>
            </a:r>
            <a:r>
              <a:rPr lang="ru-RU" sz="1400" dirty="0" smtClean="0"/>
              <a:t>W</a:t>
            </a:r>
            <a:r>
              <a:rPr lang="en-US" sz="1400" dirty="0" smtClean="0"/>
              <a:t>I</a:t>
            </a:r>
            <a:r>
              <a:rPr lang="ru-RU" sz="1400" dirty="0" smtClean="0"/>
              <a:t>-F</a:t>
            </a:r>
            <a:r>
              <a:rPr lang="en-US" sz="1400" dirty="0" smtClean="0"/>
              <a:t>I</a:t>
            </a:r>
            <a:r>
              <a:rPr lang="ru-RU" sz="1400" dirty="0" smtClean="0"/>
              <a:t>-сети</a:t>
            </a:r>
            <a:r>
              <a:rPr lang="ru-RU" sz="1400" dirty="0"/>
              <a:t>, можно легко перехватить. Многие пользователи мобильных устройств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и </a:t>
            </a:r>
            <a:r>
              <a:rPr lang="ru-RU" sz="1400" dirty="0"/>
              <a:t>планшетов подвергаются риску раскрытия частной информации, цифровых идентификационных данных </a:t>
            </a:r>
            <a:r>
              <a:rPr lang="ru-RU" sz="1400" dirty="0" smtClean="0"/>
              <a:t>и </a:t>
            </a:r>
            <a:r>
              <a:rPr lang="ru-RU" sz="1400" dirty="0"/>
              <a:t>доступа к деньгам.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19656" y="1977825"/>
            <a:ext cx="5529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83AD4"/>
                </a:solidFill>
                <a:latin typeface="+mj-lt"/>
              </a:rPr>
              <a:t>КАК ЗАЩИТИТЬСЯ ПРИ ПОДКЛЮЧЕНИИ К WI-FI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61DD9C9-C780-A04D-91B5-B09FD8DB41D3}"/>
              </a:ext>
            </a:extLst>
          </p:cNvPr>
          <p:cNvCxnSpPr>
            <a:cxnSpLocks/>
          </p:cNvCxnSpPr>
          <p:nvPr/>
        </p:nvCxnSpPr>
        <p:spPr>
          <a:xfrm>
            <a:off x="0" y="1322696"/>
            <a:ext cx="973943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99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1" name="Группа 140"/>
          <p:cNvGrpSpPr/>
          <p:nvPr/>
        </p:nvGrpSpPr>
        <p:grpSpPr>
          <a:xfrm>
            <a:off x="335606" y="3729180"/>
            <a:ext cx="3148639" cy="961650"/>
            <a:chOff x="335606" y="3729180"/>
            <a:chExt cx="3148639" cy="961650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686469F9-5827-FF4B-8A25-4EA5794D1A26}"/>
                </a:ext>
              </a:extLst>
            </p:cNvPr>
            <p:cNvGrpSpPr/>
            <p:nvPr/>
          </p:nvGrpSpPr>
          <p:grpSpPr>
            <a:xfrm>
              <a:off x="335606" y="3729180"/>
              <a:ext cx="3148639" cy="961650"/>
              <a:chOff x="1124415" y="5028998"/>
              <a:chExt cx="2690492" cy="582675"/>
            </a:xfrm>
          </p:grpSpPr>
          <p:sp>
            <p:nvSpPr>
              <p:cNvPr id="30" name="Скругленный прямоугольник 29">
                <a:extLst>
                  <a:ext uri="{FF2B5EF4-FFF2-40B4-BE49-F238E27FC236}">
                    <a16:creationId xmlns:a16="http://schemas.microsoft.com/office/drawing/2014/main" id="{B367AF50-E000-954F-A2B5-DE7443C936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4415" y="5028998"/>
                <a:ext cx="2690492" cy="582675"/>
              </a:xfrm>
              <a:prstGeom prst="roundRect">
                <a:avLst>
                  <a:gd name="adj" fmla="val 9335"/>
                </a:avLst>
              </a:prstGeom>
              <a:solidFill>
                <a:srgbClr val="DEE8FF"/>
              </a:solidFill>
              <a:ln w="19050">
                <a:gradFill>
                  <a:gsLst>
                    <a:gs pos="0">
                      <a:schemeClr val="bg1">
                        <a:alpha val="15158"/>
                      </a:schemeClr>
                    </a:gs>
                    <a:gs pos="97000">
                      <a:schemeClr val="bg1">
                        <a:alpha val="23259"/>
                      </a:schemeClr>
                    </a:gs>
                  </a:gsLst>
                  <a:lin ang="2700000" scaled="0"/>
                </a:gradFill>
              </a:ln>
              <a:effectLst>
                <a:outerShdw blurRad="88900" dist="38100" dir="5400000" algn="t" rotWithShape="0">
                  <a:prstClr val="black">
                    <a:alpha val="6003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1" name="Скругленный прямоугольник 30">
                <a:extLst>
                  <a:ext uri="{FF2B5EF4-FFF2-40B4-BE49-F238E27FC236}">
                    <a16:creationId xmlns:a16="http://schemas.microsoft.com/office/drawing/2014/main" id="{40BF9051-99BF-5045-B69F-546543F97A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4415" y="5028998"/>
                <a:ext cx="2690492" cy="582675"/>
              </a:xfrm>
              <a:prstGeom prst="roundRect">
                <a:avLst>
                  <a:gd name="adj" fmla="val 8968"/>
                </a:avLst>
              </a:prstGeom>
              <a:solidFill>
                <a:schemeClr val="bg1">
                  <a:alpha val="41000"/>
                </a:schemeClr>
              </a:solidFill>
              <a:ln w="19050">
                <a:gradFill>
                  <a:gsLst>
                    <a:gs pos="0">
                      <a:schemeClr val="bg1">
                        <a:alpha val="15158"/>
                      </a:schemeClr>
                    </a:gs>
                    <a:gs pos="97000">
                      <a:schemeClr val="bg1">
                        <a:alpha val="23259"/>
                      </a:schemeClr>
                    </a:gs>
                  </a:gsLst>
                  <a:lin ang="27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F060D354-42FC-7247-8F70-5DB4547E9109}"/>
                </a:ext>
              </a:extLst>
            </p:cNvPr>
            <p:cNvSpPr/>
            <p:nvPr/>
          </p:nvSpPr>
          <p:spPr>
            <a:xfrm>
              <a:off x="869491" y="3884682"/>
              <a:ext cx="2520902" cy="72327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8462">
                <a:spcAft>
                  <a:spcPts val="600"/>
                </a:spcAft>
              </a:pPr>
              <a:r>
                <a:rPr lang="ru-RU" sz="1200" b="1" dirty="0" smtClean="0">
                  <a:solidFill>
                    <a:schemeClr val="accent1"/>
                  </a:solidFill>
                  <a:latin typeface="VTB Group Demi Bold" panose="020B0503040504020204" pitchFamily="34" charset="0"/>
                </a:rPr>
                <a:t>ЗАЩИЩЕННЫЕ </a:t>
              </a:r>
              <a:r>
                <a:rPr lang="en-US" sz="1200" b="1" dirty="0" smtClean="0">
                  <a:solidFill>
                    <a:schemeClr val="accent1"/>
                  </a:solidFill>
                  <a:latin typeface="VTB Group Demi Bold" panose="020B0503040504020204" pitchFamily="34" charset="0"/>
                </a:rPr>
                <a:t>WI-FI </a:t>
              </a:r>
              <a:r>
                <a:rPr lang="ru-RU" sz="1200" b="1" dirty="0" smtClean="0">
                  <a:solidFill>
                    <a:schemeClr val="accent1"/>
                  </a:solidFill>
                  <a:latin typeface="VTB Group Demi Bold" panose="020B0503040504020204" pitchFamily="34" charset="0"/>
                </a:rPr>
                <a:t>СЕТИ</a:t>
              </a:r>
            </a:p>
            <a:p>
              <a:pPr marL="8462">
                <a:spcAft>
                  <a:spcPts val="600"/>
                </a:spcAft>
              </a:pPr>
              <a:r>
                <a:rPr lang="ru-RU" sz="1000" dirty="0" smtClean="0"/>
                <a:t>Используйте </a:t>
              </a:r>
              <a:r>
                <a:rPr lang="ru-RU" sz="1000" dirty="0"/>
                <a:t>защищенные Wi-Fi-сети, домашние или офисные сети, которые требуют ввода </a:t>
              </a:r>
              <a:r>
                <a:rPr lang="ru-RU" sz="1000" dirty="0" smtClean="0"/>
                <a:t>пароля</a:t>
              </a:r>
              <a:endParaRPr lang="ru-RU" sz="1000" dirty="0"/>
            </a:p>
          </p:txBody>
        </p:sp>
        <p:sp>
          <p:nvSpPr>
            <p:cNvPr id="28" name="Скругленный прямоугольник 27">
              <a:extLst>
                <a:ext uri="{FF2B5EF4-FFF2-40B4-BE49-F238E27FC236}">
                  <a16:creationId xmlns:a16="http://schemas.microsoft.com/office/drawing/2014/main" id="{B871E395-A5D7-AA4D-876A-BA207574C352}"/>
                </a:ext>
              </a:extLst>
            </p:cNvPr>
            <p:cNvSpPr>
              <a:spLocks/>
            </p:cNvSpPr>
            <p:nvPr/>
          </p:nvSpPr>
          <p:spPr>
            <a:xfrm>
              <a:off x="492279" y="3886289"/>
              <a:ext cx="301115" cy="273600"/>
            </a:xfrm>
            <a:prstGeom prst="roundRect">
              <a:avLst>
                <a:gd name="adj" fmla="val 223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2" name="Рисунок 160">
              <a:extLst>
                <a:ext uri="{FF2B5EF4-FFF2-40B4-BE49-F238E27FC236}">
                  <a16:creationId xmlns:a16="http://schemas.microsoft.com/office/drawing/2014/main" id="{00AD3DBB-A71E-4786-831B-FF2C3BAD5055}"/>
                </a:ext>
              </a:extLst>
            </p:cNvPr>
            <p:cNvGrpSpPr/>
            <p:nvPr/>
          </p:nvGrpSpPr>
          <p:grpSpPr>
            <a:xfrm>
              <a:off x="529432" y="3935958"/>
              <a:ext cx="234272" cy="182499"/>
              <a:chOff x="6327809" y="2467232"/>
              <a:chExt cx="280845" cy="218780"/>
            </a:xfrm>
            <a:solidFill>
              <a:schemeClr val="bg1"/>
            </a:solidFill>
          </p:grpSpPr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62C0B127-F3EB-3441-BF8A-A720CDAF4571}"/>
                  </a:ext>
                </a:extLst>
              </p:cNvPr>
              <p:cNvSpPr/>
              <p:nvPr/>
            </p:nvSpPr>
            <p:spPr>
              <a:xfrm>
                <a:off x="6435644" y="2620838"/>
                <a:ext cx="65175" cy="65175"/>
              </a:xfrm>
              <a:custGeom>
                <a:avLst/>
                <a:gdLst>
                  <a:gd name="connsiteX0" fmla="*/ 32588 w 65175"/>
                  <a:gd name="connsiteY0" fmla="*/ 65175 h 65175"/>
                  <a:gd name="connsiteX1" fmla="*/ 0 w 65175"/>
                  <a:gd name="connsiteY1" fmla="*/ 32588 h 65175"/>
                  <a:gd name="connsiteX2" fmla="*/ 32588 w 65175"/>
                  <a:gd name="connsiteY2" fmla="*/ 0 h 65175"/>
                  <a:gd name="connsiteX3" fmla="*/ 65175 w 65175"/>
                  <a:gd name="connsiteY3" fmla="*/ 32588 h 65175"/>
                  <a:gd name="connsiteX4" fmla="*/ 32588 w 65175"/>
                  <a:gd name="connsiteY4" fmla="*/ 65175 h 65175"/>
                  <a:gd name="connsiteX5" fmla="*/ 32588 w 65175"/>
                  <a:gd name="connsiteY5" fmla="*/ 11850 h 65175"/>
                  <a:gd name="connsiteX6" fmla="*/ 11850 w 65175"/>
                  <a:gd name="connsiteY6" fmla="*/ 32588 h 65175"/>
                  <a:gd name="connsiteX7" fmla="*/ 32588 w 65175"/>
                  <a:gd name="connsiteY7" fmla="*/ 53325 h 65175"/>
                  <a:gd name="connsiteX8" fmla="*/ 53325 w 65175"/>
                  <a:gd name="connsiteY8" fmla="*/ 32588 h 65175"/>
                  <a:gd name="connsiteX9" fmla="*/ 32588 w 65175"/>
                  <a:gd name="connsiteY9" fmla="*/ 11850 h 65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175" h="65175">
                    <a:moveTo>
                      <a:pt x="32588" y="65175"/>
                    </a:moveTo>
                    <a:cubicBezTo>
                      <a:pt x="14813" y="65175"/>
                      <a:pt x="0" y="50363"/>
                      <a:pt x="0" y="32588"/>
                    </a:cubicBezTo>
                    <a:cubicBezTo>
                      <a:pt x="0" y="14813"/>
                      <a:pt x="14813" y="0"/>
                      <a:pt x="32588" y="0"/>
                    </a:cubicBezTo>
                    <a:cubicBezTo>
                      <a:pt x="50363" y="0"/>
                      <a:pt x="65175" y="14813"/>
                      <a:pt x="65175" y="32588"/>
                    </a:cubicBezTo>
                    <a:cubicBezTo>
                      <a:pt x="65175" y="50363"/>
                      <a:pt x="50363" y="65175"/>
                      <a:pt x="32588" y="65175"/>
                    </a:cubicBezTo>
                    <a:close/>
                    <a:moveTo>
                      <a:pt x="32588" y="11850"/>
                    </a:moveTo>
                    <a:cubicBezTo>
                      <a:pt x="21330" y="11850"/>
                      <a:pt x="11850" y="21330"/>
                      <a:pt x="11850" y="32588"/>
                    </a:cubicBezTo>
                    <a:cubicBezTo>
                      <a:pt x="11850" y="43845"/>
                      <a:pt x="21330" y="53325"/>
                      <a:pt x="32588" y="53325"/>
                    </a:cubicBezTo>
                    <a:cubicBezTo>
                      <a:pt x="43845" y="53325"/>
                      <a:pt x="53325" y="43845"/>
                      <a:pt x="53325" y="32588"/>
                    </a:cubicBezTo>
                    <a:cubicBezTo>
                      <a:pt x="53325" y="21330"/>
                      <a:pt x="43845" y="11850"/>
                      <a:pt x="32588" y="1185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57B014CE-8E9D-854F-A9D2-E910A398B4DE}"/>
                  </a:ext>
                </a:extLst>
              </p:cNvPr>
              <p:cNvSpPr/>
              <p:nvPr/>
            </p:nvSpPr>
            <p:spPr>
              <a:xfrm>
                <a:off x="6398316" y="2566920"/>
                <a:ext cx="139829" cy="37327"/>
              </a:xfrm>
              <a:custGeom>
                <a:avLst/>
                <a:gdLst>
                  <a:gd name="connsiteX0" fmla="*/ 8295 w 139829"/>
                  <a:gd name="connsiteY0" fmla="*/ 37328 h 37327"/>
                  <a:gd name="connsiteX1" fmla="*/ 0 w 139829"/>
                  <a:gd name="connsiteY1" fmla="*/ 29032 h 37327"/>
                  <a:gd name="connsiteX2" fmla="*/ 69915 w 139829"/>
                  <a:gd name="connsiteY2" fmla="*/ 0 h 37327"/>
                  <a:gd name="connsiteX3" fmla="*/ 139830 w 139829"/>
                  <a:gd name="connsiteY3" fmla="*/ 29032 h 37327"/>
                  <a:gd name="connsiteX4" fmla="*/ 131535 w 139829"/>
                  <a:gd name="connsiteY4" fmla="*/ 37328 h 37327"/>
                  <a:gd name="connsiteX5" fmla="*/ 70508 w 139829"/>
                  <a:gd name="connsiteY5" fmla="*/ 11850 h 37327"/>
                  <a:gd name="connsiteX6" fmla="*/ 8295 w 139829"/>
                  <a:gd name="connsiteY6" fmla="*/ 37328 h 37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829" h="37327">
                    <a:moveTo>
                      <a:pt x="8295" y="37328"/>
                    </a:moveTo>
                    <a:lnTo>
                      <a:pt x="0" y="29032"/>
                    </a:lnTo>
                    <a:cubicBezTo>
                      <a:pt x="18368" y="10665"/>
                      <a:pt x="43253" y="0"/>
                      <a:pt x="69915" y="0"/>
                    </a:cubicBezTo>
                    <a:cubicBezTo>
                      <a:pt x="95985" y="0"/>
                      <a:pt x="120870" y="10073"/>
                      <a:pt x="139830" y="29032"/>
                    </a:cubicBezTo>
                    <a:lnTo>
                      <a:pt x="131535" y="37328"/>
                    </a:lnTo>
                    <a:cubicBezTo>
                      <a:pt x="114945" y="20738"/>
                      <a:pt x="93615" y="11850"/>
                      <a:pt x="70508" y="11850"/>
                    </a:cubicBezTo>
                    <a:cubicBezTo>
                      <a:pt x="46215" y="11850"/>
                      <a:pt x="24885" y="20738"/>
                      <a:pt x="8295" y="37328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F1CC29FE-C7EF-EA40-9D67-03423B710C4F}"/>
                  </a:ext>
                </a:extLst>
              </p:cNvPr>
              <p:cNvSpPr/>
              <p:nvPr/>
            </p:nvSpPr>
            <p:spPr>
              <a:xfrm>
                <a:off x="6364544" y="2519076"/>
                <a:ext cx="207375" cy="51399"/>
              </a:xfrm>
              <a:custGeom>
                <a:avLst/>
                <a:gdLst>
                  <a:gd name="connsiteX0" fmla="*/ 199080 w 207375"/>
                  <a:gd name="connsiteY0" fmla="*/ 51399 h 51399"/>
                  <a:gd name="connsiteX1" fmla="*/ 8295 w 207375"/>
                  <a:gd name="connsiteY1" fmla="*/ 51399 h 51399"/>
                  <a:gd name="connsiteX2" fmla="*/ 0 w 207375"/>
                  <a:gd name="connsiteY2" fmla="*/ 43104 h 51399"/>
                  <a:gd name="connsiteX3" fmla="*/ 207375 w 207375"/>
                  <a:gd name="connsiteY3" fmla="*/ 43104 h 51399"/>
                  <a:gd name="connsiteX4" fmla="*/ 199080 w 207375"/>
                  <a:gd name="connsiteY4" fmla="*/ 51399 h 51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375" h="51399">
                    <a:moveTo>
                      <a:pt x="199080" y="51399"/>
                    </a:moveTo>
                    <a:cubicBezTo>
                      <a:pt x="146348" y="-1333"/>
                      <a:pt x="61027" y="-1333"/>
                      <a:pt x="8295" y="51399"/>
                    </a:cubicBezTo>
                    <a:lnTo>
                      <a:pt x="0" y="43104"/>
                    </a:lnTo>
                    <a:cubicBezTo>
                      <a:pt x="57473" y="-14368"/>
                      <a:pt x="150495" y="-14368"/>
                      <a:pt x="207375" y="43104"/>
                    </a:cubicBezTo>
                    <a:lnTo>
                      <a:pt x="199080" y="51399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02E57B40-DF13-5148-B9B1-6976F57EE700}"/>
                  </a:ext>
                </a:extLst>
              </p:cNvPr>
              <p:cNvSpPr/>
              <p:nvPr/>
            </p:nvSpPr>
            <p:spPr>
              <a:xfrm>
                <a:off x="6327809" y="2467232"/>
                <a:ext cx="280845" cy="66508"/>
              </a:xfrm>
              <a:custGeom>
                <a:avLst/>
                <a:gdLst>
                  <a:gd name="connsiteX0" fmla="*/ 272550 w 280845"/>
                  <a:gd name="connsiteY0" fmla="*/ 66508 h 66508"/>
                  <a:gd name="connsiteX1" fmla="*/ 8295 w 280845"/>
                  <a:gd name="connsiteY1" fmla="*/ 66508 h 66508"/>
                  <a:gd name="connsiteX2" fmla="*/ 0 w 280845"/>
                  <a:gd name="connsiteY2" fmla="*/ 58213 h 66508"/>
                  <a:gd name="connsiteX3" fmla="*/ 280845 w 280845"/>
                  <a:gd name="connsiteY3" fmla="*/ 58213 h 66508"/>
                  <a:gd name="connsiteX4" fmla="*/ 272550 w 280845"/>
                  <a:gd name="connsiteY4" fmla="*/ 66508 h 66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0845" h="66508">
                    <a:moveTo>
                      <a:pt x="272550" y="66508"/>
                    </a:moveTo>
                    <a:cubicBezTo>
                      <a:pt x="199673" y="-6369"/>
                      <a:pt x="81173" y="-6369"/>
                      <a:pt x="8295" y="66508"/>
                    </a:cubicBezTo>
                    <a:lnTo>
                      <a:pt x="0" y="58213"/>
                    </a:lnTo>
                    <a:cubicBezTo>
                      <a:pt x="77618" y="-19404"/>
                      <a:pt x="203227" y="-19404"/>
                      <a:pt x="280845" y="58213"/>
                    </a:cubicBezTo>
                    <a:lnTo>
                      <a:pt x="272550" y="66508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</p:grpSp>
      <p:grpSp>
        <p:nvGrpSpPr>
          <p:cNvPr id="52" name="Группа 51"/>
          <p:cNvGrpSpPr/>
          <p:nvPr/>
        </p:nvGrpSpPr>
        <p:grpSpPr>
          <a:xfrm>
            <a:off x="326134" y="4891044"/>
            <a:ext cx="3148639" cy="961650"/>
            <a:chOff x="335606" y="3732360"/>
            <a:chExt cx="3148639" cy="961650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335606" y="3732360"/>
              <a:ext cx="3148639" cy="961650"/>
              <a:chOff x="335606" y="2573832"/>
              <a:chExt cx="3148639" cy="961650"/>
            </a:xfrm>
          </p:grpSpPr>
          <p:pic>
            <p:nvPicPr>
              <p:cNvPr id="38" name="Image 11" descr="preencoded.png"/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="" xmlns:asvg="http://schemas.microsoft.com/office/drawing/2016/SVG/main" r:embed="rId23"/>
                  </a:ext>
                </a:extLst>
              </a:blip>
              <a:srcRect/>
              <a:stretch/>
            </p:blipFill>
            <p:spPr>
              <a:xfrm>
                <a:off x="2931795" y="2813882"/>
                <a:ext cx="428625" cy="428625"/>
              </a:xfrm>
              <a:prstGeom prst="rect">
                <a:avLst/>
              </a:prstGeom>
            </p:spPr>
          </p:pic>
          <p:grpSp>
            <p:nvGrpSpPr>
              <p:cNvPr id="39" name="Группа 38">
                <a:extLst>
                  <a:ext uri="{FF2B5EF4-FFF2-40B4-BE49-F238E27FC236}">
                    <a16:creationId xmlns:a16="http://schemas.microsoft.com/office/drawing/2014/main" id="{686469F9-5827-FF4B-8A25-4EA5794D1A26}"/>
                  </a:ext>
                </a:extLst>
              </p:cNvPr>
              <p:cNvGrpSpPr/>
              <p:nvPr/>
            </p:nvGrpSpPr>
            <p:grpSpPr>
              <a:xfrm>
                <a:off x="335606" y="2573832"/>
                <a:ext cx="3148639" cy="961650"/>
                <a:chOff x="1124415" y="5028998"/>
                <a:chExt cx="2690492" cy="582675"/>
              </a:xfrm>
            </p:grpSpPr>
            <p:sp>
              <p:nvSpPr>
                <p:cNvPr id="47" name="Скругленный прямоугольник 46">
                  <a:extLst>
                    <a:ext uri="{FF2B5EF4-FFF2-40B4-BE49-F238E27FC236}">
                      <a16:creationId xmlns:a16="http://schemas.microsoft.com/office/drawing/2014/main" id="{B367AF50-E000-954F-A2B5-DE7443C936B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24415" y="5028998"/>
                  <a:ext cx="2690492" cy="582675"/>
                </a:xfrm>
                <a:prstGeom prst="roundRect">
                  <a:avLst>
                    <a:gd name="adj" fmla="val 9335"/>
                  </a:avLst>
                </a:prstGeom>
                <a:solidFill>
                  <a:srgbClr val="DEE8FF"/>
                </a:solidFill>
                <a:ln w="19050">
                  <a:gradFill>
                    <a:gsLst>
                      <a:gs pos="0">
                        <a:schemeClr val="bg1">
                          <a:alpha val="15158"/>
                        </a:schemeClr>
                      </a:gs>
                      <a:gs pos="97000">
                        <a:schemeClr val="bg1">
                          <a:alpha val="23259"/>
                        </a:schemeClr>
                      </a:gs>
                    </a:gsLst>
                    <a:lin ang="2700000" scaled="0"/>
                  </a:gradFill>
                </a:ln>
                <a:effectLst>
                  <a:outerShdw blurRad="88900" dist="38100" dir="5400000" algn="t" rotWithShape="0">
                    <a:prstClr val="black">
                      <a:alpha val="6003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8" name="Скругленный прямоугольник 47">
                  <a:extLst>
                    <a:ext uri="{FF2B5EF4-FFF2-40B4-BE49-F238E27FC236}">
                      <a16:creationId xmlns:a16="http://schemas.microsoft.com/office/drawing/2014/main" id="{40BF9051-99BF-5045-B69F-546543F97AD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24415" y="5028998"/>
                  <a:ext cx="2690492" cy="582675"/>
                </a:xfrm>
                <a:prstGeom prst="roundRect">
                  <a:avLst>
                    <a:gd name="adj" fmla="val 8968"/>
                  </a:avLst>
                </a:prstGeom>
                <a:solidFill>
                  <a:schemeClr val="bg1">
                    <a:alpha val="41000"/>
                  </a:schemeClr>
                </a:solidFill>
                <a:ln w="19050">
                  <a:gradFill>
                    <a:gsLst>
                      <a:gs pos="0">
                        <a:schemeClr val="bg1">
                          <a:alpha val="15158"/>
                        </a:schemeClr>
                      </a:gs>
                      <a:gs pos="97000">
                        <a:schemeClr val="bg1">
                          <a:alpha val="23259"/>
                        </a:schemeClr>
                      </a:gs>
                    </a:gsLst>
                    <a:lin ang="2700000" scaled="0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F060D354-42FC-7247-8F70-5DB4547E9109}"/>
                  </a:ext>
                </a:extLst>
              </p:cNvPr>
              <p:cNvSpPr/>
              <p:nvPr/>
            </p:nvSpPr>
            <p:spPr>
              <a:xfrm>
                <a:off x="869491" y="2729334"/>
                <a:ext cx="2614754" cy="72327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8462">
                  <a:spcAft>
                    <a:spcPts val="600"/>
                  </a:spcAft>
                </a:pPr>
                <a:r>
                  <a:rPr lang="ru-RU" sz="1200" b="1" dirty="0" smtClean="0">
                    <a:solidFill>
                      <a:schemeClr val="accent1"/>
                    </a:solidFill>
                    <a:latin typeface="VTB Group Demi Bold" panose="020B0503040504020204" pitchFamily="34" charset="0"/>
                  </a:rPr>
                  <a:t>ОТКЛЮЧИТЕ АВТОПОДКЛЮЧЕНИЕ</a:t>
                </a:r>
              </a:p>
              <a:p>
                <a:pPr marL="8462">
                  <a:spcAft>
                    <a:spcPts val="600"/>
                  </a:spcAft>
                </a:pPr>
                <a:r>
                  <a:rPr lang="ru-RU" sz="1000" dirty="0" smtClean="0"/>
                  <a:t>к общедоступным Wi-Fi-сетям. Это </a:t>
                </a:r>
                <a:r>
                  <a:rPr lang="ru-RU" sz="1000" dirty="0"/>
                  <a:t>поможет избежать подключения к поддельным сетям, созданным злоумышленниками.</a:t>
                </a:r>
              </a:p>
            </p:txBody>
          </p:sp>
          <p:sp>
            <p:nvSpPr>
              <p:cNvPr id="41" name="Скругленный прямоугольник 40">
                <a:extLst>
                  <a:ext uri="{FF2B5EF4-FFF2-40B4-BE49-F238E27FC236}">
                    <a16:creationId xmlns:a16="http://schemas.microsoft.com/office/drawing/2014/main" id="{B871E395-A5D7-AA4D-876A-BA207574C35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2279" y="2730941"/>
                <a:ext cx="301115" cy="273600"/>
              </a:xfrm>
              <a:prstGeom prst="roundRect">
                <a:avLst>
                  <a:gd name="adj" fmla="val 223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42" name="Рисунок 160">
                <a:extLst>
                  <a:ext uri="{FF2B5EF4-FFF2-40B4-BE49-F238E27FC236}">
                    <a16:creationId xmlns:a16="http://schemas.microsoft.com/office/drawing/2014/main" id="{00AD3DBB-A71E-4786-831B-FF2C3BAD5055}"/>
                  </a:ext>
                </a:extLst>
              </p:cNvPr>
              <p:cNvGrpSpPr/>
              <p:nvPr/>
            </p:nvGrpSpPr>
            <p:grpSpPr>
              <a:xfrm>
                <a:off x="529432" y="2780610"/>
                <a:ext cx="234272" cy="182499"/>
                <a:chOff x="6327809" y="2467232"/>
                <a:chExt cx="280845" cy="218780"/>
              </a:xfrm>
              <a:solidFill>
                <a:schemeClr val="bg1"/>
              </a:solidFill>
            </p:grpSpPr>
            <p:sp>
              <p:nvSpPr>
                <p:cNvPr id="43" name="Полилиния 42">
                  <a:extLst>
                    <a:ext uri="{FF2B5EF4-FFF2-40B4-BE49-F238E27FC236}">
                      <a16:creationId xmlns:a16="http://schemas.microsoft.com/office/drawing/2014/main" id="{62C0B127-F3EB-3441-BF8A-A720CDAF4571}"/>
                    </a:ext>
                  </a:extLst>
                </p:cNvPr>
                <p:cNvSpPr/>
                <p:nvPr/>
              </p:nvSpPr>
              <p:spPr>
                <a:xfrm>
                  <a:off x="6435644" y="2620838"/>
                  <a:ext cx="65175" cy="65175"/>
                </a:xfrm>
                <a:custGeom>
                  <a:avLst/>
                  <a:gdLst>
                    <a:gd name="connsiteX0" fmla="*/ 32588 w 65175"/>
                    <a:gd name="connsiteY0" fmla="*/ 65175 h 65175"/>
                    <a:gd name="connsiteX1" fmla="*/ 0 w 65175"/>
                    <a:gd name="connsiteY1" fmla="*/ 32588 h 65175"/>
                    <a:gd name="connsiteX2" fmla="*/ 32588 w 65175"/>
                    <a:gd name="connsiteY2" fmla="*/ 0 h 65175"/>
                    <a:gd name="connsiteX3" fmla="*/ 65175 w 65175"/>
                    <a:gd name="connsiteY3" fmla="*/ 32588 h 65175"/>
                    <a:gd name="connsiteX4" fmla="*/ 32588 w 65175"/>
                    <a:gd name="connsiteY4" fmla="*/ 65175 h 65175"/>
                    <a:gd name="connsiteX5" fmla="*/ 32588 w 65175"/>
                    <a:gd name="connsiteY5" fmla="*/ 11850 h 65175"/>
                    <a:gd name="connsiteX6" fmla="*/ 11850 w 65175"/>
                    <a:gd name="connsiteY6" fmla="*/ 32588 h 65175"/>
                    <a:gd name="connsiteX7" fmla="*/ 32588 w 65175"/>
                    <a:gd name="connsiteY7" fmla="*/ 53325 h 65175"/>
                    <a:gd name="connsiteX8" fmla="*/ 53325 w 65175"/>
                    <a:gd name="connsiteY8" fmla="*/ 32588 h 65175"/>
                    <a:gd name="connsiteX9" fmla="*/ 32588 w 65175"/>
                    <a:gd name="connsiteY9" fmla="*/ 11850 h 6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5175" h="65175">
                      <a:moveTo>
                        <a:pt x="32588" y="65175"/>
                      </a:moveTo>
                      <a:cubicBezTo>
                        <a:pt x="14813" y="65175"/>
                        <a:pt x="0" y="50363"/>
                        <a:pt x="0" y="32588"/>
                      </a:cubicBezTo>
                      <a:cubicBezTo>
                        <a:pt x="0" y="14813"/>
                        <a:pt x="14813" y="0"/>
                        <a:pt x="32588" y="0"/>
                      </a:cubicBezTo>
                      <a:cubicBezTo>
                        <a:pt x="50363" y="0"/>
                        <a:pt x="65175" y="14813"/>
                        <a:pt x="65175" y="32588"/>
                      </a:cubicBezTo>
                      <a:cubicBezTo>
                        <a:pt x="65175" y="50363"/>
                        <a:pt x="50363" y="65175"/>
                        <a:pt x="32588" y="65175"/>
                      </a:cubicBezTo>
                      <a:close/>
                      <a:moveTo>
                        <a:pt x="32588" y="11850"/>
                      </a:moveTo>
                      <a:cubicBezTo>
                        <a:pt x="21330" y="11850"/>
                        <a:pt x="11850" y="21330"/>
                        <a:pt x="11850" y="32588"/>
                      </a:cubicBezTo>
                      <a:cubicBezTo>
                        <a:pt x="11850" y="43845"/>
                        <a:pt x="21330" y="53325"/>
                        <a:pt x="32588" y="53325"/>
                      </a:cubicBezTo>
                      <a:cubicBezTo>
                        <a:pt x="43845" y="53325"/>
                        <a:pt x="53325" y="43845"/>
                        <a:pt x="53325" y="32588"/>
                      </a:cubicBezTo>
                      <a:cubicBezTo>
                        <a:pt x="53325" y="21330"/>
                        <a:pt x="43845" y="11850"/>
                        <a:pt x="32588" y="11850"/>
                      </a:cubicBezTo>
                      <a:close/>
                    </a:path>
                  </a:pathLst>
                </a:custGeom>
                <a:grpFill/>
                <a:ln w="952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44" name="Полилиния 43">
                  <a:extLst>
                    <a:ext uri="{FF2B5EF4-FFF2-40B4-BE49-F238E27FC236}">
                      <a16:creationId xmlns:a16="http://schemas.microsoft.com/office/drawing/2014/main" id="{57B014CE-8E9D-854F-A9D2-E910A398B4DE}"/>
                    </a:ext>
                  </a:extLst>
                </p:cNvPr>
                <p:cNvSpPr/>
                <p:nvPr/>
              </p:nvSpPr>
              <p:spPr>
                <a:xfrm>
                  <a:off x="6398316" y="2566920"/>
                  <a:ext cx="139829" cy="37327"/>
                </a:xfrm>
                <a:custGeom>
                  <a:avLst/>
                  <a:gdLst>
                    <a:gd name="connsiteX0" fmla="*/ 8295 w 139829"/>
                    <a:gd name="connsiteY0" fmla="*/ 37328 h 37327"/>
                    <a:gd name="connsiteX1" fmla="*/ 0 w 139829"/>
                    <a:gd name="connsiteY1" fmla="*/ 29032 h 37327"/>
                    <a:gd name="connsiteX2" fmla="*/ 69915 w 139829"/>
                    <a:gd name="connsiteY2" fmla="*/ 0 h 37327"/>
                    <a:gd name="connsiteX3" fmla="*/ 139830 w 139829"/>
                    <a:gd name="connsiteY3" fmla="*/ 29032 h 37327"/>
                    <a:gd name="connsiteX4" fmla="*/ 131535 w 139829"/>
                    <a:gd name="connsiteY4" fmla="*/ 37328 h 37327"/>
                    <a:gd name="connsiteX5" fmla="*/ 70508 w 139829"/>
                    <a:gd name="connsiteY5" fmla="*/ 11850 h 37327"/>
                    <a:gd name="connsiteX6" fmla="*/ 8295 w 139829"/>
                    <a:gd name="connsiteY6" fmla="*/ 37328 h 37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9829" h="37327">
                      <a:moveTo>
                        <a:pt x="8295" y="37328"/>
                      </a:moveTo>
                      <a:lnTo>
                        <a:pt x="0" y="29032"/>
                      </a:lnTo>
                      <a:cubicBezTo>
                        <a:pt x="18368" y="10665"/>
                        <a:pt x="43253" y="0"/>
                        <a:pt x="69915" y="0"/>
                      </a:cubicBezTo>
                      <a:cubicBezTo>
                        <a:pt x="95985" y="0"/>
                        <a:pt x="120870" y="10073"/>
                        <a:pt x="139830" y="29032"/>
                      </a:cubicBezTo>
                      <a:lnTo>
                        <a:pt x="131535" y="37328"/>
                      </a:lnTo>
                      <a:cubicBezTo>
                        <a:pt x="114945" y="20738"/>
                        <a:pt x="93615" y="11850"/>
                        <a:pt x="70508" y="11850"/>
                      </a:cubicBezTo>
                      <a:cubicBezTo>
                        <a:pt x="46215" y="11850"/>
                        <a:pt x="24885" y="20738"/>
                        <a:pt x="8295" y="37328"/>
                      </a:cubicBezTo>
                      <a:close/>
                    </a:path>
                  </a:pathLst>
                </a:custGeom>
                <a:grpFill/>
                <a:ln w="952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45" name="Полилиния 44">
                  <a:extLst>
                    <a:ext uri="{FF2B5EF4-FFF2-40B4-BE49-F238E27FC236}">
                      <a16:creationId xmlns:a16="http://schemas.microsoft.com/office/drawing/2014/main" id="{F1CC29FE-C7EF-EA40-9D67-03423B710C4F}"/>
                    </a:ext>
                  </a:extLst>
                </p:cNvPr>
                <p:cNvSpPr/>
                <p:nvPr/>
              </p:nvSpPr>
              <p:spPr>
                <a:xfrm>
                  <a:off x="6364544" y="2519076"/>
                  <a:ext cx="207375" cy="51399"/>
                </a:xfrm>
                <a:custGeom>
                  <a:avLst/>
                  <a:gdLst>
                    <a:gd name="connsiteX0" fmla="*/ 199080 w 207375"/>
                    <a:gd name="connsiteY0" fmla="*/ 51399 h 51399"/>
                    <a:gd name="connsiteX1" fmla="*/ 8295 w 207375"/>
                    <a:gd name="connsiteY1" fmla="*/ 51399 h 51399"/>
                    <a:gd name="connsiteX2" fmla="*/ 0 w 207375"/>
                    <a:gd name="connsiteY2" fmla="*/ 43104 h 51399"/>
                    <a:gd name="connsiteX3" fmla="*/ 207375 w 207375"/>
                    <a:gd name="connsiteY3" fmla="*/ 43104 h 51399"/>
                    <a:gd name="connsiteX4" fmla="*/ 199080 w 207375"/>
                    <a:gd name="connsiteY4" fmla="*/ 51399 h 51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7375" h="51399">
                      <a:moveTo>
                        <a:pt x="199080" y="51399"/>
                      </a:moveTo>
                      <a:cubicBezTo>
                        <a:pt x="146348" y="-1333"/>
                        <a:pt x="61027" y="-1333"/>
                        <a:pt x="8295" y="51399"/>
                      </a:cubicBezTo>
                      <a:lnTo>
                        <a:pt x="0" y="43104"/>
                      </a:lnTo>
                      <a:cubicBezTo>
                        <a:pt x="57473" y="-14368"/>
                        <a:pt x="150495" y="-14368"/>
                        <a:pt x="207375" y="43104"/>
                      </a:cubicBezTo>
                      <a:lnTo>
                        <a:pt x="199080" y="51399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46" name="Полилиния 45">
                  <a:extLst>
                    <a:ext uri="{FF2B5EF4-FFF2-40B4-BE49-F238E27FC236}">
                      <a16:creationId xmlns:a16="http://schemas.microsoft.com/office/drawing/2014/main" id="{02E57B40-DF13-5148-B9B1-6976F57EE700}"/>
                    </a:ext>
                  </a:extLst>
                </p:cNvPr>
                <p:cNvSpPr/>
                <p:nvPr/>
              </p:nvSpPr>
              <p:spPr>
                <a:xfrm>
                  <a:off x="6327809" y="2467232"/>
                  <a:ext cx="280845" cy="66508"/>
                </a:xfrm>
                <a:custGeom>
                  <a:avLst/>
                  <a:gdLst>
                    <a:gd name="connsiteX0" fmla="*/ 272550 w 280845"/>
                    <a:gd name="connsiteY0" fmla="*/ 66508 h 66508"/>
                    <a:gd name="connsiteX1" fmla="*/ 8295 w 280845"/>
                    <a:gd name="connsiteY1" fmla="*/ 66508 h 66508"/>
                    <a:gd name="connsiteX2" fmla="*/ 0 w 280845"/>
                    <a:gd name="connsiteY2" fmla="*/ 58213 h 66508"/>
                    <a:gd name="connsiteX3" fmla="*/ 280845 w 280845"/>
                    <a:gd name="connsiteY3" fmla="*/ 58213 h 66508"/>
                    <a:gd name="connsiteX4" fmla="*/ 272550 w 280845"/>
                    <a:gd name="connsiteY4" fmla="*/ 66508 h 66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0845" h="66508">
                      <a:moveTo>
                        <a:pt x="272550" y="66508"/>
                      </a:moveTo>
                      <a:cubicBezTo>
                        <a:pt x="199673" y="-6369"/>
                        <a:pt x="81173" y="-6369"/>
                        <a:pt x="8295" y="66508"/>
                      </a:cubicBezTo>
                      <a:lnTo>
                        <a:pt x="0" y="58213"/>
                      </a:lnTo>
                      <a:cubicBezTo>
                        <a:pt x="77618" y="-19404"/>
                        <a:pt x="203227" y="-19404"/>
                        <a:pt x="280845" y="58213"/>
                      </a:cubicBezTo>
                      <a:lnTo>
                        <a:pt x="272550" y="66508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</p:grpSp>
        </p:grpSp>
        <p:cxnSp>
          <p:nvCxnSpPr>
            <p:cNvPr id="50" name="Прямая соединительная линия 49"/>
            <p:cNvCxnSpPr/>
            <p:nvPr/>
          </p:nvCxnSpPr>
          <p:spPr>
            <a:xfrm>
              <a:off x="496187" y="3883954"/>
              <a:ext cx="301115" cy="27520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Группа 115"/>
          <p:cNvGrpSpPr/>
          <p:nvPr/>
        </p:nvGrpSpPr>
        <p:grpSpPr>
          <a:xfrm>
            <a:off x="335606" y="2547371"/>
            <a:ext cx="3148639" cy="961650"/>
            <a:chOff x="326323" y="2547371"/>
            <a:chExt cx="3148639" cy="961650"/>
          </a:xfrm>
        </p:grpSpPr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686469F9-5827-FF4B-8A25-4EA5794D1A26}"/>
                </a:ext>
              </a:extLst>
            </p:cNvPr>
            <p:cNvGrpSpPr/>
            <p:nvPr/>
          </p:nvGrpSpPr>
          <p:grpSpPr>
            <a:xfrm>
              <a:off x="326323" y="2547371"/>
              <a:ext cx="3148639" cy="961650"/>
              <a:chOff x="1124415" y="5028998"/>
              <a:chExt cx="2690492" cy="582675"/>
            </a:xfrm>
          </p:grpSpPr>
          <p:sp>
            <p:nvSpPr>
              <p:cNvPr id="63" name="Скругленный прямоугольник 62">
                <a:extLst>
                  <a:ext uri="{FF2B5EF4-FFF2-40B4-BE49-F238E27FC236}">
                    <a16:creationId xmlns:a16="http://schemas.microsoft.com/office/drawing/2014/main" id="{B367AF50-E000-954F-A2B5-DE7443C936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4415" y="5028998"/>
                <a:ext cx="2690492" cy="582675"/>
              </a:xfrm>
              <a:prstGeom prst="roundRect">
                <a:avLst>
                  <a:gd name="adj" fmla="val 9335"/>
                </a:avLst>
              </a:prstGeom>
              <a:solidFill>
                <a:srgbClr val="DEE8FF"/>
              </a:solidFill>
              <a:ln w="19050">
                <a:gradFill>
                  <a:gsLst>
                    <a:gs pos="0">
                      <a:schemeClr val="bg1">
                        <a:alpha val="15158"/>
                      </a:schemeClr>
                    </a:gs>
                    <a:gs pos="97000">
                      <a:schemeClr val="bg1">
                        <a:alpha val="23259"/>
                      </a:schemeClr>
                    </a:gs>
                  </a:gsLst>
                  <a:lin ang="2700000" scaled="0"/>
                </a:gradFill>
              </a:ln>
              <a:effectLst>
                <a:outerShdw blurRad="88900" dist="38100" dir="5400000" algn="t" rotWithShape="0">
                  <a:prstClr val="black">
                    <a:alpha val="6003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4" name="Скругленный прямоугольник 63">
                <a:extLst>
                  <a:ext uri="{FF2B5EF4-FFF2-40B4-BE49-F238E27FC236}">
                    <a16:creationId xmlns:a16="http://schemas.microsoft.com/office/drawing/2014/main" id="{40BF9051-99BF-5045-B69F-546543F97A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4415" y="5028998"/>
                <a:ext cx="2690492" cy="582675"/>
              </a:xfrm>
              <a:prstGeom prst="roundRect">
                <a:avLst>
                  <a:gd name="adj" fmla="val 8968"/>
                </a:avLst>
              </a:prstGeom>
              <a:solidFill>
                <a:schemeClr val="bg1">
                  <a:alpha val="41000"/>
                </a:schemeClr>
              </a:solidFill>
              <a:ln w="19050">
                <a:gradFill>
                  <a:gsLst>
                    <a:gs pos="0">
                      <a:schemeClr val="bg1">
                        <a:alpha val="15158"/>
                      </a:schemeClr>
                    </a:gs>
                    <a:gs pos="97000">
                      <a:schemeClr val="bg1">
                        <a:alpha val="23259"/>
                      </a:schemeClr>
                    </a:gs>
                  </a:gsLst>
                  <a:lin ang="27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F060D354-42FC-7247-8F70-5DB4547E9109}"/>
                </a:ext>
              </a:extLst>
            </p:cNvPr>
            <p:cNvSpPr/>
            <p:nvPr/>
          </p:nvSpPr>
          <p:spPr>
            <a:xfrm>
              <a:off x="860208" y="2702873"/>
              <a:ext cx="2614754" cy="5693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8462">
                <a:spcAft>
                  <a:spcPts val="600"/>
                </a:spcAft>
              </a:pPr>
              <a:r>
                <a:rPr lang="ru-RU" sz="1200" b="1" dirty="0" smtClean="0">
                  <a:solidFill>
                    <a:schemeClr val="accent1"/>
                  </a:solidFill>
                  <a:latin typeface="VTB Group Demi Bold" panose="020B0503040504020204" pitchFamily="34" charset="0"/>
                </a:rPr>
                <a:t>СВОЕВРЕМЕННО ОБНОВЛЯЙТЕ ПО</a:t>
              </a:r>
            </a:p>
            <a:p>
              <a:pPr marL="8462">
                <a:spcAft>
                  <a:spcPts val="600"/>
                </a:spcAft>
              </a:pPr>
              <a:r>
                <a:rPr lang="ru-RU" sz="1000" dirty="0" smtClean="0"/>
                <a:t>Это поможет защитить от уязвимостей </a:t>
              </a:r>
              <a:br>
                <a:rPr lang="ru-RU" sz="1000" dirty="0" smtClean="0"/>
              </a:br>
              <a:r>
                <a:rPr lang="ru-RU" sz="1000" dirty="0" smtClean="0"/>
                <a:t>и заражения устройства</a:t>
              </a:r>
              <a:endParaRPr lang="ru-RU" sz="1000" dirty="0"/>
            </a:p>
          </p:txBody>
        </p:sp>
        <p:sp>
          <p:nvSpPr>
            <p:cNvPr id="57" name="Скругленный прямоугольник 56">
              <a:extLst>
                <a:ext uri="{FF2B5EF4-FFF2-40B4-BE49-F238E27FC236}">
                  <a16:creationId xmlns:a16="http://schemas.microsoft.com/office/drawing/2014/main" id="{B871E395-A5D7-AA4D-876A-BA207574C352}"/>
                </a:ext>
              </a:extLst>
            </p:cNvPr>
            <p:cNvSpPr>
              <a:spLocks/>
            </p:cNvSpPr>
            <p:nvPr/>
          </p:nvSpPr>
          <p:spPr>
            <a:xfrm>
              <a:off x="482996" y="2704480"/>
              <a:ext cx="301115" cy="273600"/>
            </a:xfrm>
            <a:prstGeom prst="roundRect">
              <a:avLst>
                <a:gd name="adj" fmla="val 223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id="{12065E80-203E-F941-84BF-8D5C67AEB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60075" y="2770508"/>
              <a:ext cx="146595" cy="146595"/>
            </a:xfrm>
            <a:prstGeom prst="rect">
              <a:avLst/>
            </a:prstGeom>
          </p:spPr>
        </p:pic>
      </p:grpSp>
      <p:grpSp>
        <p:nvGrpSpPr>
          <p:cNvPr id="137" name="Группа 136"/>
          <p:cNvGrpSpPr/>
          <p:nvPr/>
        </p:nvGrpSpPr>
        <p:grpSpPr>
          <a:xfrm>
            <a:off x="3972229" y="2547371"/>
            <a:ext cx="3148639" cy="961650"/>
            <a:chOff x="3972229" y="2547371"/>
            <a:chExt cx="3148639" cy="961650"/>
          </a:xfrm>
        </p:grpSpPr>
        <p:sp>
          <p:nvSpPr>
            <p:cNvPr id="75" name="Скругленный прямоугольник 74">
              <a:extLst>
                <a:ext uri="{FF2B5EF4-FFF2-40B4-BE49-F238E27FC236}">
                  <a16:creationId xmlns:a16="http://schemas.microsoft.com/office/drawing/2014/main" id="{B367AF50-E000-954F-A2B5-DE7443C936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2229" y="2547371"/>
              <a:ext cx="3148639" cy="961650"/>
            </a:xfrm>
            <a:prstGeom prst="roundRect">
              <a:avLst>
                <a:gd name="adj" fmla="val 9335"/>
              </a:avLst>
            </a:prstGeom>
            <a:solidFill>
              <a:srgbClr val="DEE8FF"/>
            </a:solidFill>
            <a:ln w="19050">
              <a:gradFill>
                <a:gsLst>
                  <a:gs pos="0">
                    <a:schemeClr val="bg1">
                      <a:alpha val="15158"/>
                    </a:schemeClr>
                  </a:gs>
                  <a:gs pos="97000">
                    <a:schemeClr val="bg1">
                      <a:alpha val="23259"/>
                    </a:schemeClr>
                  </a:gs>
                </a:gsLst>
                <a:lin ang="2700000" scaled="0"/>
              </a:gradFill>
            </a:ln>
            <a:effectLst>
              <a:outerShdw blurRad="88900" dist="38100" dir="5400000" algn="t" rotWithShape="0">
                <a:prstClr val="black">
                  <a:alpha val="6003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6" name="Скругленный прямоугольник 75">
              <a:extLst>
                <a:ext uri="{FF2B5EF4-FFF2-40B4-BE49-F238E27FC236}">
                  <a16:creationId xmlns:a16="http://schemas.microsoft.com/office/drawing/2014/main" id="{40BF9051-99BF-5045-B69F-546543F97A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2229" y="2547371"/>
              <a:ext cx="3148639" cy="961650"/>
            </a:xfrm>
            <a:prstGeom prst="roundRect">
              <a:avLst>
                <a:gd name="adj" fmla="val 8968"/>
              </a:avLst>
            </a:prstGeom>
            <a:solidFill>
              <a:schemeClr val="bg1">
                <a:alpha val="41000"/>
              </a:schemeClr>
            </a:solidFill>
            <a:ln w="19050">
              <a:gradFill>
                <a:gsLst>
                  <a:gs pos="0">
                    <a:schemeClr val="bg1">
                      <a:alpha val="15158"/>
                    </a:schemeClr>
                  </a:gs>
                  <a:gs pos="97000">
                    <a:schemeClr val="bg1">
                      <a:alpha val="23259"/>
                    </a:schemeClr>
                  </a:gs>
                </a:gsLst>
                <a:lin ang="27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F060D354-42FC-7247-8F70-5DB4547E9109}"/>
                </a:ext>
              </a:extLst>
            </p:cNvPr>
            <p:cNvSpPr/>
            <p:nvPr/>
          </p:nvSpPr>
          <p:spPr>
            <a:xfrm>
              <a:off x="4506114" y="2702873"/>
              <a:ext cx="2614754" cy="72327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8462">
                <a:spcAft>
                  <a:spcPts val="600"/>
                </a:spcAft>
              </a:pPr>
              <a:r>
                <a:rPr lang="ru-RU" sz="1200" b="1" dirty="0" smtClean="0">
                  <a:solidFill>
                    <a:schemeClr val="accent1"/>
                  </a:solidFill>
                  <a:latin typeface="VTB Group Demi Bold" panose="020B0503040504020204" pitchFamily="34" charset="0"/>
                </a:rPr>
                <a:t>ИСПОЛЬЗУЙТЕ СЛОЖНЫЕ ПАРОЛИ </a:t>
              </a:r>
            </a:p>
            <a:p>
              <a:pPr marL="8462">
                <a:spcAft>
                  <a:spcPts val="600"/>
                </a:spcAft>
              </a:pPr>
              <a:r>
                <a:rPr lang="ru-RU" sz="1000" dirty="0"/>
                <a:t>для своих учетных записей и никогда </a:t>
              </a:r>
              <a:r>
                <a:rPr lang="ru-RU" sz="1000" dirty="0" smtClean="0"/>
                <a:t/>
              </a:r>
              <a:br>
                <a:rPr lang="ru-RU" sz="1000" dirty="0" smtClean="0"/>
              </a:br>
              <a:r>
                <a:rPr lang="ru-RU" sz="1000" dirty="0" smtClean="0"/>
                <a:t>не </a:t>
              </a:r>
              <a:r>
                <a:rPr lang="ru-RU" sz="1000" dirty="0"/>
                <a:t>используйте один и тот же пароль </a:t>
              </a:r>
              <a:r>
                <a:rPr lang="ru-RU" sz="1000" dirty="0" smtClean="0"/>
                <a:t/>
              </a:r>
              <a:br>
                <a:rPr lang="ru-RU" sz="1000" dirty="0" smtClean="0"/>
              </a:br>
              <a:r>
                <a:rPr lang="ru-RU" sz="1000" dirty="0" smtClean="0"/>
                <a:t>на </a:t>
              </a:r>
              <a:r>
                <a:rPr lang="ru-RU" sz="1000" dirty="0"/>
                <a:t>разных аккаунтах</a:t>
              </a:r>
            </a:p>
          </p:txBody>
        </p:sp>
        <p:sp>
          <p:nvSpPr>
            <p:cNvPr id="69" name="Скругленный прямоугольник 68">
              <a:extLst>
                <a:ext uri="{FF2B5EF4-FFF2-40B4-BE49-F238E27FC236}">
                  <a16:creationId xmlns:a16="http://schemas.microsoft.com/office/drawing/2014/main" id="{B871E395-A5D7-AA4D-876A-BA207574C352}"/>
                </a:ext>
              </a:extLst>
            </p:cNvPr>
            <p:cNvSpPr>
              <a:spLocks/>
            </p:cNvSpPr>
            <p:nvPr/>
          </p:nvSpPr>
          <p:spPr>
            <a:xfrm>
              <a:off x="4128902" y="2704480"/>
              <a:ext cx="301115" cy="273600"/>
            </a:xfrm>
            <a:prstGeom prst="roundRect">
              <a:avLst>
                <a:gd name="adj" fmla="val 223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17" name="Рисунок 487">
              <a:extLst>
                <a:ext uri="{FF2B5EF4-FFF2-40B4-BE49-F238E27FC236}">
                  <a16:creationId xmlns:a16="http://schemas.microsoft.com/office/drawing/2014/main" id="{D9BF1DBB-E01A-423F-A873-5D09457B8DBA}"/>
                </a:ext>
              </a:extLst>
            </p:cNvPr>
            <p:cNvGrpSpPr/>
            <p:nvPr/>
          </p:nvGrpSpPr>
          <p:grpSpPr>
            <a:xfrm>
              <a:off x="4181492" y="2730589"/>
              <a:ext cx="213428" cy="213428"/>
              <a:chOff x="6998086" y="1284307"/>
              <a:chExt cx="292396" cy="292396"/>
            </a:xfrm>
            <a:solidFill>
              <a:schemeClr val="bg1"/>
            </a:solidFill>
          </p:grpSpPr>
          <p:grpSp>
            <p:nvGrpSpPr>
              <p:cNvPr id="118" name="Рисунок 487">
                <a:extLst>
                  <a:ext uri="{FF2B5EF4-FFF2-40B4-BE49-F238E27FC236}">
                    <a16:creationId xmlns:a16="http://schemas.microsoft.com/office/drawing/2014/main" id="{C4B39B52-36DE-44AB-823E-287E813BE009}"/>
                  </a:ext>
                </a:extLst>
              </p:cNvPr>
              <p:cNvGrpSpPr/>
              <p:nvPr/>
            </p:nvGrpSpPr>
            <p:grpSpPr>
              <a:xfrm>
                <a:off x="7147646" y="1326046"/>
                <a:ext cx="142835" cy="178812"/>
                <a:chOff x="7147646" y="1326046"/>
                <a:chExt cx="142835" cy="178812"/>
              </a:xfrm>
              <a:grpFill/>
            </p:grpSpPr>
            <p:sp>
              <p:nvSpPr>
                <p:cNvPr id="123" name="Полилиния 626">
                  <a:extLst>
                    <a:ext uri="{FF2B5EF4-FFF2-40B4-BE49-F238E27FC236}">
                      <a16:creationId xmlns:a16="http://schemas.microsoft.com/office/drawing/2014/main" id="{32671E7F-58E2-4F02-A274-191B94ED5199}"/>
                    </a:ext>
                  </a:extLst>
                </p:cNvPr>
                <p:cNvSpPr/>
                <p:nvPr/>
              </p:nvSpPr>
              <p:spPr>
                <a:xfrm>
                  <a:off x="7147646" y="1394290"/>
                  <a:ext cx="142835" cy="110568"/>
                </a:xfrm>
                <a:custGeom>
                  <a:avLst/>
                  <a:gdLst>
                    <a:gd name="connsiteX0" fmla="*/ 118347 w 142835"/>
                    <a:gd name="connsiteY0" fmla="*/ 110568 h 110568"/>
                    <a:gd name="connsiteX1" fmla="*/ 24494 w 142835"/>
                    <a:gd name="connsiteY1" fmla="*/ 110568 h 110568"/>
                    <a:gd name="connsiteX2" fmla="*/ 0 w 142835"/>
                    <a:gd name="connsiteY2" fmla="*/ 86226 h 110568"/>
                    <a:gd name="connsiteX3" fmla="*/ 0 w 142835"/>
                    <a:gd name="connsiteY3" fmla="*/ 24336 h 110568"/>
                    <a:gd name="connsiteX4" fmla="*/ 24494 w 142835"/>
                    <a:gd name="connsiteY4" fmla="*/ 0 h 110568"/>
                    <a:gd name="connsiteX5" fmla="*/ 118347 w 142835"/>
                    <a:gd name="connsiteY5" fmla="*/ 0 h 110568"/>
                    <a:gd name="connsiteX6" fmla="*/ 142835 w 142835"/>
                    <a:gd name="connsiteY6" fmla="*/ 24336 h 110568"/>
                    <a:gd name="connsiteX7" fmla="*/ 142835 w 142835"/>
                    <a:gd name="connsiteY7" fmla="*/ 86226 h 110568"/>
                    <a:gd name="connsiteX8" fmla="*/ 118347 w 142835"/>
                    <a:gd name="connsiteY8" fmla="*/ 110568 h 110568"/>
                    <a:gd name="connsiteX9" fmla="*/ 24494 w 142835"/>
                    <a:gd name="connsiteY9" fmla="*/ 12183 h 110568"/>
                    <a:gd name="connsiteX10" fmla="*/ 12183 w 142835"/>
                    <a:gd name="connsiteY10" fmla="*/ 24336 h 110568"/>
                    <a:gd name="connsiteX11" fmla="*/ 12183 w 142835"/>
                    <a:gd name="connsiteY11" fmla="*/ 86226 h 110568"/>
                    <a:gd name="connsiteX12" fmla="*/ 24494 w 142835"/>
                    <a:gd name="connsiteY12" fmla="*/ 98385 h 110568"/>
                    <a:gd name="connsiteX13" fmla="*/ 118347 w 142835"/>
                    <a:gd name="connsiteY13" fmla="*/ 98385 h 110568"/>
                    <a:gd name="connsiteX14" fmla="*/ 130652 w 142835"/>
                    <a:gd name="connsiteY14" fmla="*/ 86226 h 110568"/>
                    <a:gd name="connsiteX15" fmla="*/ 130652 w 142835"/>
                    <a:gd name="connsiteY15" fmla="*/ 24336 h 110568"/>
                    <a:gd name="connsiteX16" fmla="*/ 118347 w 142835"/>
                    <a:gd name="connsiteY16" fmla="*/ 12183 h 110568"/>
                    <a:gd name="connsiteX17" fmla="*/ 24494 w 142835"/>
                    <a:gd name="connsiteY17" fmla="*/ 12183 h 110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42835" h="110568">
                      <a:moveTo>
                        <a:pt x="118347" y="110568"/>
                      </a:moveTo>
                      <a:lnTo>
                        <a:pt x="24494" y="110568"/>
                      </a:lnTo>
                      <a:cubicBezTo>
                        <a:pt x="10983" y="110568"/>
                        <a:pt x="0" y="99646"/>
                        <a:pt x="0" y="86226"/>
                      </a:cubicBezTo>
                      <a:lnTo>
                        <a:pt x="0" y="24336"/>
                      </a:lnTo>
                      <a:cubicBezTo>
                        <a:pt x="0" y="10916"/>
                        <a:pt x="10989" y="0"/>
                        <a:pt x="24494" y="0"/>
                      </a:cubicBezTo>
                      <a:lnTo>
                        <a:pt x="118347" y="0"/>
                      </a:lnTo>
                      <a:cubicBezTo>
                        <a:pt x="131852" y="0"/>
                        <a:pt x="142835" y="10916"/>
                        <a:pt x="142835" y="24336"/>
                      </a:cubicBezTo>
                      <a:lnTo>
                        <a:pt x="142835" y="86226"/>
                      </a:lnTo>
                      <a:cubicBezTo>
                        <a:pt x="142835" y="99646"/>
                        <a:pt x="131852" y="110568"/>
                        <a:pt x="118347" y="110568"/>
                      </a:cubicBezTo>
                      <a:close/>
                      <a:moveTo>
                        <a:pt x="24494" y="12183"/>
                      </a:moveTo>
                      <a:cubicBezTo>
                        <a:pt x="17708" y="12183"/>
                        <a:pt x="12183" y="17635"/>
                        <a:pt x="12183" y="24336"/>
                      </a:cubicBezTo>
                      <a:lnTo>
                        <a:pt x="12183" y="86226"/>
                      </a:lnTo>
                      <a:cubicBezTo>
                        <a:pt x="12183" y="92933"/>
                        <a:pt x="17708" y="98385"/>
                        <a:pt x="24494" y="98385"/>
                      </a:cubicBezTo>
                      <a:lnTo>
                        <a:pt x="118347" y="98385"/>
                      </a:lnTo>
                      <a:cubicBezTo>
                        <a:pt x="125127" y="98385"/>
                        <a:pt x="130652" y="92927"/>
                        <a:pt x="130652" y="86226"/>
                      </a:cubicBezTo>
                      <a:lnTo>
                        <a:pt x="130652" y="24336"/>
                      </a:lnTo>
                      <a:cubicBezTo>
                        <a:pt x="130652" y="17635"/>
                        <a:pt x="125133" y="12183"/>
                        <a:pt x="118347" y="12183"/>
                      </a:cubicBezTo>
                      <a:lnTo>
                        <a:pt x="24494" y="12183"/>
                      </a:lnTo>
                      <a:close/>
                    </a:path>
                  </a:pathLst>
                </a:custGeom>
                <a:grpFill/>
                <a:ln w="59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124" name="Полилиния 627">
                  <a:extLst>
                    <a:ext uri="{FF2B5EF4-FFF2-40B4-BE49-F238E27FC236}">
                      <a16:creationId xmlns:a16="http://schemas.microsoft.com/office/drawing/2014/main" id="{779EF848-6FE5-45D0-9E07-BA156A333556}"/>
                    </a:ext>
                  </a:extLst>
                </p:cNvPr>
                <p:cNvSpPr/>
                <p:nvPr/>
              </p:nvSpPr>
              <p:spPr>
                <a:xfrm>
                  <a:off x="7170349" y="1326046"/>
                  <a:ext cx="92272" cy="80433"/>
                </a:xfrm>
                <a:custGeom>
                  <a:avLst/>
                  <a:gdLst>
                    <a:gd name="connsiteX0" fmla="*/ 6092 w 92272"/>
                    <a:gd name="connsiteY0" fmla="*/ 80433 h 80433"/>
                    <a:gd name="connsiteX1" fmla="*/ 0 w 92272"/>
                    <a:gd name="connsiteY1" fmla="*/ 74342 h 80433"/>
                    <a:gd name="connsiteX2" fmla="*/ 0 w 92272"/>
                    <a:gd name="connsiteY2" fmla="*/ 48355 h 80433"/>
                    <a:gd name="connsiteX3" fmla="*/ 26870 w 92272"/>
                    <a:gd name="connsiteY3" fmla="*/ 5123 h 80433"/>
                    <a:gd name="connsiteX4" fmla="*/ 48708 w 92272"/>
                    <a:gd name="connsiteY4" fmla="*/ 0 h 80433"/>
                    <a:gd name="connsiteX5" fmla="*/ 91520 w 92272"/>
                    <a:gd name="connsiteY5" fmla="*/ 25292 h 80433"/>
                    <a:gd name="connsiteX6" fmla="*/ 89108 w 92272"/>
                    <a:gd name="connsiteY6" fmla="*/ 33559 h 80433"/>
                    <a:gd name="connsiteX7" fmla="*/ 80841 w 92272"/>
                    <a:gd name="connsiteY7" fmla="*/ 31140 h 80433"/>
                    <a:gd name="connsiteX8" fmla="*/ 48714 w 92272"/>
                    <a:gd name="connsiteY8" fmla="*/ 12183 h 80433"/>
                    <a:gd name="connsiteX9" fmla="*/ 32316 w 92272"/>
                    <a:gd name="connsiteY9" fmla="*/ 16027 h 80433"/>
                    <a:gd name="connsiteX10" fmla="*/ 12189 w 92272"/>
                    <a:gd name="connsiteY10" fmla="*/ 48355 h 80433"/>
                    <a:gd name="connsiteX11" fmla="*/ 12189 w 92272"/>
                    <a:gd name="connsiteY11" fmla="*/ 74342 h 80433"/>
                    <a:gd name="connsiteX12" fmla="*/ 6092 w 92272"/>
                    <a:gd name="connsiteY12" fmla="*/ 80433 h 80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2272" h="80433">
                      <a:moveTo>
                        <a:pt x="6092" y="80433"/>
                      </a:moveTo>
                      <a:cubicBezTo>
                        <a:pt x="2723" y="80433"/>
                        <a:pt x="0" y="77704"/>
                        <a:pt x="0" y="74342"/>
                      </a:cubicBezTo>
                      <a:lnTo>
                        <a:pt x="0" y="48355"/>
                      </a:lnTo>
                      <a:cubicBezTo>
                        <a:pt x="0" y="29964"/>
                        <a:pt x="10295" y="13401"/>
                        <a:pt x="26870" y="5123"/>
                      </a:cubicBezTo>
                      <a:cubicBezTo>
                        <a:pt x="33595" y="1767"/>
                        <a:pt x="41149" y="0"/>
                        <a:pt x="48708" y="0"/>
                      </a:cubicBezTo>
                      <a:cubicBezTo>
                        <a:pt x="66587" y="0"/>
                        <a:pt x="82986" y="9692"/>
                        <a:pt x="91520" y="25292"/>
                      </a:cubicBezTo>
                      <a:cubicBezTo>
                        <a:pt x="93140" y="28241"/>
                        <a:pt x="92056" y="31944"/>
                        <a:pt x="89108" y="33559"/>
                      </a:cubicBezTo>
                      <a:cubicBezTo>
                        <a:pt x="86159" y="35167"/>
                        <a:pt x="82450" y="34082"/>
                        <a:pt x="80841" y="31140"/>
                      </a:cubicBezTo>
                      <a:cubicBezTo>
                        <a:pt x="74439" y="19450"/>
                        <a:pt x="62134" y="12183"/>
                        <a:pt x="48714" y="12183"/>
                      </a:cubicBezTo>
                      <a:cubicBezTo>
                        <a:pt x="42946" y="12183"/>
                        <a:pt x="37427" y="13475"/>
                        <a:pt x="32316" y="16027"/>
                      </a:cubicBezTo>
                      <a:cubicBezTo>
                        <a:pt x="19901" y="22228"/>
                        <a:pt x="12189" y="34612"/>
                        <a:pt x="12189" y="48355"/>
                      </a:cubicBezTo>
                      <a:lnTo>
                        <a:pt x="12189" y="74342"/>
                      </a:lnTo>
                      <a:cubicBezTo>
                        <a:pt x="12183" y="77704"/>
                        <a:pt x="9460" y="80433"/>
                        <a:pt x="6092" y="80433"/>
                      </a:cubicBezTo>
                      <a:close/>
                    </a:path>
                  </a:pathLst>
                </a:custGeom>
                <a:grpFill/>
                <a:ln w="59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125" name="Полилиния 628">
                  <a:extLst>
                    <a:ext uri="{FF2B5EF4-FFF2-40B4-BE49-F238E27FC236}">
                      <a16:creationId xmlns:a16="http://schemas.microsoft.com/office/drawing/2014/main" id="{48C6B4F6-238D-4EE8-A0EF-DBEA32A96F30}"/>
                    </a:ext>
                  </a:extLst>
                </p:cNvPr>
                <p:cNvSpPr/>
                <p:nvPr/>
              </p:nvSpPr>
              <p:spPr>
                <a:xfrm>
                  <a:off x="7204682" y="1428854"/>
                  <a:ext cx="28788" cy="50127"/>
                </a:xfrm>
                <a:custGeom>
                  <a:avLst/>
                  <a:gdLst>
                    <a:gd name="connsiteX0" fmla="*/ 28789 w 28788"/>
                    <a:gd name="connsiteY0" fmla="*/ 14279 h 50127"/>
                    <a:gd name="connsiteX1" fmla="*/ 14394 w 28788"/>
                    <a:gd name="connsiteY1" fmla="*/ 0 h 50127"/>
                    <a:gd name="connsiteX2" fmla="*/ 0 w 28788"/>
                    <a:gd name="connsiteY2" fmla="*/ 14279 h 50127"/>
                    <a:gd name="connsiteX3" fmla="*/ 9028 w 28788"/>
                    <a:gd name="connsiteY3" fmla="*/ 27522 h 50127"/>
                    <a:gd name="connsiteX4" fmla="*/ 9028 w 28788"/>
                    <a:gd name="connsiteY4" fmla="*/ 50128 h 50127"/>
                    <a:gd name="connsiteX5" fmla="*/ 19755 w 28788"/>
                    <a:gd name="connsiteY5" fmla="*/ 50128 h 50127"/>
                    <a:gd name="connsiteX6" fmla="*/ 19755 w 28788"/>
                    <a:gd name="connsiteY6" fmla="*/ 27522 h 50127"/>
                    <a:gd name="connsiteX7" fmla="*/ 28789 w 28788"/>
                    <a:gd name="connsiteY7" fmla="*/ 14279 h 50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788" h="50127">
                      <a:moveTo>
                        <a:pt x="28789" y="14279"/>
                      </a:moveTo>
                      <a:cubicBezTo>
                        <a:pt x="28789" y="6396"/>
                        <a:pt x="22344" y="0"/>
                        <a:pt x="14394" y="0"/>
                      </a:cubicBezTo>
                      <a:cubicBezTo>
                        <a:pt x="6433" y="0"/>
                        <a:pt x="0" y="6384"/>
                        <a:pt x="0" y="14279"/>
                      </a:cubicBezTo>
                      <a:cubicBezTo>
                        <a:pt x="0" y="20279"/>
                        <a:pt x="3746" y="25396"/>
                        <a:pt x="9028" y="27522"/>
                      </a:cubicBezTo>
                      <a:lnTo>
                        <a:pt x="9028" y="50128"/>
                      </a:lnTo>
                      <a:lnTo>
                        <a:pt x="19755" y="50128"/>
                      </a:lnTo>
                      <a:lnTo>
                        <a:pt x="19755" y="27522"/>
                      </a:lnTo>
                      <a:cubicBezTo>
                        <a:pt x="25036" y="25396"/>
                        <a:pt x="28789" y="20285"/>
                        <a:pt x="28789" y="14279"/>
                      </a:cubicBezTo>
                      <a:close/>
                    </a:path>
                  </a:pathLst>
                </a:custGeom>
                <a:grpFill/>
                <a:ln w="59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</p:grpSp>
          <p:grpSp>
            <p:nvGrpSpPr>
              <p:cNvPr id="119" name="Рисунок 487">
                <a:extLst>
                  <a:ext uri="{FF2B5EF4-FFF2-40B4-BE49-F238E27FC236}">
                    <a16:creationId xmlns:a16="http://schemas.microsoft.com/office/drawing/2014/main" id="{DC9163E8-E27B-43FA-8351-8E12619F3B11}"/>
                  </a:ext>
                </a:extLst>
              </p:cNvPr>
              <p:cNvGrpSpPr/>
              <p:nvPr/>
            </p:nvGrpSpPr>
            <p:grpSpPr>
              <a:xfrm>
                <a:off x="6998086" y="1284307"/>
                <a:ext cx="227082" cy="292396"/>
                <a:chOff x="6998086" y="1284307"/>
                <a:chExt cx="227082" cy="292396"/>
              </a:xfrm>
              <a:grpFill/>
            </p:grpSpPr>
            <p:sp>
              <p:nvSpPr>
                <p:cNvPr id="120" name="Полилиния 630">
                  <a:extLst>
                    <a:ext uri="{FF2B5EF4-FFF2-40B4-BE49-F238E27FC236}">
                      <a16:creationId xmlns:a16="http://schemas.microsoft.com/office/drawing/2014/main" id="{6B140EC8-1045-4DB1-BABB-59142856CD03}"/>
                    </a:ext>
                  </a:extLst>
                </p:cNvPr>
                <p:cNvSpPr/>
                <p:nvPr/>
              </p:nvSpPr>
              <p:spPr>
                <a:xfrm>
                  <a:off x="6998086" y="1284307"/>
                  <a:ext cx="227082" cy="292396"/>
                </a:xfrm>
                <a:custGeom>
                  <a:avLst/>
                  <a:gdLst>
                    <a:gd name="connsiteX0" fmla="*/ 194967 w 227082"/>
                    <a:gd name="connsiteY0" fmla="*/ 292396 h 292396"/>
                    <a:gd name="connsiteX1" fmla="*/ 32109 w 227082"/>
                    <a:gd name="connsiteY1" fmla="*/ 292396 h 292396"/>
                    <a:gd name="connsiteX2" fmla="*/ 0 w 227082"/>
                    <a:gd name="connsiteY2" fmla="*/ 260513 h 292396"/>
                    <a:gd name="connsiteX3" fmla="*/ 0 w 227082"/>
                    <a:gd name="connsiteY3" fmla="*/ 31889 h 292396"/>
                    <a:gd name="connsiteX4" fmla="*/ 32109 w 227082"/>
                    <a:gd name="connsiteY4" fmla="*/ 0 h 292396"/>
                    <a:gd name="connsiteX5" fmla="*/ 194973 w 227082"/>
                    <a:gd name="connsiteY5" fmla="*/ 0 h 292396"/>
                    <a:gd name="connsiteX6" fmla="*/ 227082 w 227082"/>
                    <a:gd name="connsiteY6" fmla="*/ 31889 h 292396"/>
                    <a:gd name="connsiteX7" fmla="*/ 227082 w 227082"/>
                    <a:gd name="connsiteY7" fmla="*/ 47825 h 292396"/>
                    <a:gd name="connsiteX8" fmla="*/ 220990 w 227082"/>
                    <a:gd name="connsiteY8" fmla="*/ 53917 h 292396"/>
                    <a:gd name="connsiteX9" fmla="*/ 214899 w 227082"/>
                    <a:gd name="connsiteY9" fmla="*/ 47825 h 292396"/>
                    <a:gd name="connsiteX10" fmla="*/ 214899 w 227082"/>
                    <a:gd name="connsiteY10" fmla="*/ 31889 h 292396"/>
                    <a:gd name="connsiteX11" fmla="*/ 194973 w 227082"/>
                    <a:gd name="connsiteY11" fmla="*/ 12183 h 292396"/>
                    <a:gd name="connsiteX12" fmla="*/ 32109 w 227082"/>
                    <a:gd name="connsiteY12" fmla="*/ 12183 h 292396"/>
                    <a:gd name="connsiteX13" fmla="*/ 12183 w 227082"/>
                    <a:gd name="connsiteY13" fmla="*/ 31889 h 292396"/>
                    <a:gd name="connsiteX14" fmla="*/ 12183 w 227082"/>
                    <a:gd name="connsiteY14" fmla="*/ 260513 h 292396"/>
                    <a:gd name="connsiteX15" fmla="*/ 32109 w 227082"/>
                    <a:gd name="connsiteY15" fmla="*/ 280213 h 292396"/>
                    <a:gd name="connsiteX16" fmla="*/ 194967 w 227082"/>
                    <a:gd name="connsiteY16" fmla="*/ 280213 h 292396"/>
                    <a:gd name="connsiteX17" fmla="*/ 214887 w 227082"/>
                    <a:gd name="connsiteY17" fmla="*/ 260513 h 292396"/>
                    <a:gd name="connsiteX18" fmla="*/ 214887 w 227082"/>
                    <a:gd name="connsiteY18" fmla="*/ 214460 h 292396"/>
                    <a:gd name="connsiteX19" fmla="*/ 220978 w 227082"/>
                    <a:gd name="connsiteY19" fmla="*/ 208369 h 292396"/>
                    <a:gd name="connsiteX20" fmla="*/ 227070 w 227082"/>
                    <a:gd name="connsiteY20" fmla="*/ 214460 h 292396"/>
                    <a:gd name="connsiteX21" fmla="*/ 227070 w 227082"/>
                    <a:gd name="connsiteY21" fmla="*/ 260513 h 292396"/>
                    <a:gd name="connsiteX22" fmla="*/ 194967 w 227082"/>
                    <a:gd name="connsiteY22" fmla="*/ 292396 h 292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27082" h="292396">
                      <a:moveTo>
                        <a:pt x="194967" y="292396"/>
                      </a:moveTo>
                      <a:lnTo>
                        <a:pt x="32109" y="292396"/>
                      </a:lnTo>
                      <a:cubicBezTo>
                        <a:pt x="14407" y="292396"/>
                        <a:pt x="0" y="278093"/>
                        <a:pt x="0" y="260513"/>
                      </a:cubicBezTo>
                      <a:lnTo>
                        <a:pt x="0" y="31889"/>
                      </a:lnTo>
                      <a:cubicBezTo>
                        <a:pt x="0" y="14303"/>
                        <a:pt x="14407" y="0"/>
                        <a:pt x="32109" y="0"/>
                      </a:cubicBezTo>
                      <a:lnTo>
                        <a:pt x="194973" y="0"/>
                      </a:lnTo>
                      <a:cubicBezTo>
                        <a:pt x="212675" y="0"/>
                        <a:pt x="227082" y="14303"/>
                        <a:pt x="227082" y="31889"/>
                      </a:cubicBezTo>
                      <a:lnTo>
                        <a:pt x="227082" y="47825"/>
                      </a:lnTo>
                      <a:cubicBezTo>
                        <a:pt x="227082" y="51188"/>
                        <a:pt x="224359" y="53917"/>
                        <a:pt x="220990" y="53917"/>
                      </a:cubicBezTo>
                      <a:cubicBezTo>
                        <a:pt x="217622" y="53917"/>
                        <a:pt x="214899" y="51188"/>
                        <a:pt x="214899" y="47825"/>
                      </a:cubicBezTo>
                      <a:lnTo>
                        <a:pt x="214899" y="31889"/>
                      </a:lnTo>
                      <a:cubicBezTo>
                        <a:pt x="214893" y="21022"/>
                        <a:pt x="205963" y="12183"/>
                        <a:pt x="194973" y="12183"/>
                      </a:cubicBezTo>
                      <a:lnTo>
                        <a:pt x="32109" y="12183"/>
                      </a:lnTo>
                      <a:cubicBezTo>
                        <a:pt x="21120" y="12183"/>
                        <a:pt x="12183" y="21022"/>
                        <a:pt x="12183" y="31889"/>
                      </a:cubicBezTo>
                      <a:lnTo>
                        <a:pt x="12183" y="260513"/>
                      </a:lnTo>
                      <a:cubicBezTo>
                        <a:pt x="12183" y="271374"/>
                        <a:pt x="21120" y="280213"/>
                        <a:pt x="32109" y="280213"/>
                      </a:cubicBezTo>
                      <a:lnTo>
                        <a:pt x="194967" y="280213"/>
                      </a:lnTo>
                      <a:cubicBezTo>
                        <a:pt x="205950" y="280213"/>
                        <a:pt x="214887" y="271374"/>
                        <a:pt x="214887" y="260513"/>
                      </a:cubicBezTo>
                      <a:lnTo>
                        <a:pt x="214887" y="214460"/>
                      </a:lnTo>
                      <a:cubicBezTo>
                        <a:pt x="214887" y="211092"/>
                        <a:pt x="217610" y="208369"/>
                        <a:pt x="220978" y="208369"/>
                      </a:cubicBezTo>
                      <a:cubicBezTo>
                        <a:pt x="224347" y="208369"/>
                        <a:pt x="227070" y="211092"/>
                        <a:pt x="227070" y="214460"/>
                      </a:cubicBezTo>
                      <a:lnTo>
                        <a:pt x="227070" y="260513"/>
                      </a:lnTo>
                      <a:cubicBezTo>
                        <a:pt x="227064" y="278093"/>
                        <a:pt x="212663" y="292396"/>
                        <a:pt x="194967" y="292396"/>
                      </a:cubicBezTo>
                      <a:close/>
                    </a:path>
                  </a:pathLst>
                </a:custGeom>
                <a:grpFill/>
                <a:ln w="59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121" name="Полилиния 631">
                  <a:extLst>
                    <a:ext uri="{FF2B5EF4-FFF2-40B4-BE49-F238E27FC236}">
                      <a16:creationId xmlns:a16="http://schemas.microsoft.com/office/drawing/2014/main" id="{640BDCEE-AC76-4D24-9383-3A0DD73C648C}"/>
                    </a:ext>
                  </a:extLst>
                </p:cNvPr>
                <p:cNvSpPr/>
                <p:nvPr/>
              </p:nvSpPr>
              <p:spPr>
                <a:xfrm>
                  <a:off x="7025096" y="1314204"/>
                  <a:ext cx="173055" cy="208283"/>
                </a:xfrm>
                <a:custGeom>
                  <a:avLst/>
                  <a:gdLst>
                    <a:gd name="connsiteX0" fmla="*/ 166964 w 173055"/>
                    <a:gd name="connsiteY0" fmla="*/ 208283 h 208283"/>
                    <a:gd name="connsiteX1" fmla="*/ 6092 w 173055"/>
                    <a:gd name="connsiteY1" fmla="*/ 208283 h 208283"/>
                    <a:gd name="connsiteX2" fmla="*/ 0 w 173055"/>
                    <a:gd name="connsiteY2" fmla="*/ 202192 h 208283"/>
                    <a:gd name="connsiteX3" fmla="*/ 0 w 173055"/>
                    <a:gd name="connsiteY3" fmla="*/ 6092 h 208283"/>
                    <a:gd name="connsiteX4" fmla="*/ 6092 w 173055"/>
                    <a:gd name="connsiteY4" fmla="*/ 0 h 208283"/>
                    <a:gd name="connsiteX5" fmla="*/ 166964 w 173055"/>
                    <a:gd name="connsiteY5" fmla="*/ 0 h 208283"/>
                    <a:gd name="connsiteX6" fmla="*/ 173056 w 173055"/>
                    <a:gd name="connsiteY6" fmla="*/ 6092 h 208283"/>
                    <a:gd name="connsiteX7" fmla="*/ 173056 w 173055"/>
                    <a:gd name="connsiteY7" fmla="*/ 27522 h 208283"/>
                    <a:gd name="connsiteX8" fmla="*/ 166964 w 173055"/>
                    <a:gd name="connsiteY8" fmla="*/ 33613 h 208283"/>
                    <a:gd name="connsiteX9" fmla="*/ 160873 w 173055"/>
                    <a:gd name="connsiteY9" fmla="*/ 27522 h 208283"/>
                    <a:gd name="connsiteX10" fmla="*/ 160873 w 173055"/>
                    <a:gd name="connsiteY10" fmla="*/ 12183 h 208283"/>
                    <a:gd name="connsiteX11" fmla="*/ 12183 w 173055"/>
                    <a:gd name="connsiteY11" fmla="*/ 12183 h 208283"/>
                    <a:gd name="connsiteX12" fmla="*/ 12183 w 173055"/>
                    <a:gd name="connsiteY12" fmla="*/ 196100 h 208283"/>
                    <a:gd name="connsiteX13" fmla="*/ 160873 w 173055"/>
                    <a:gd name="connsiteY13" fmla="*/ 196100 h 208283"/>
                    <a:gd name="connsiteX14" fmla="*/ 160873 w 173055"/>
                    <a:gd name="connsiteY14" fmla="*/ 184563 h 208283"/>
                    <a:gd name="connsiteX15" fmla="*/ 166964 w 173055"/>
                    <a:gd name="connsiteY15" fmla="*/ 178471 h 208283"/>
                    <a:gd name="connsiteX16" fmla="*/ 173056 w 173055"/>
                    <a:gd name="connsiteY16" fmla="*/ 184563 h 208283"/>
                    <a:gd name="connsiteX17" fmla="*/ 173056 w 173055"/>
                    <a:gd name="connsiteY17" fmla="*/ 202192 h 208283"/>
                    <a:gd name="connsiteX18" fmla="*/ 166964 w 173055"/>
                    <a:gd name="connsiteY18" fmla="*/ 208283 h 208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73055" h="208283">
                      <a:moveTo>
                        <a:pt x="166964" y="208283"/>
                      </a:moveTo>
                      <a:lnTo>
                        <a:pt x="6092" y="208283"/>
                      </a:lnTo>
                      <a:cubicBezTo>
                        <a:pt x="2729" y="208283"/>
                        <a:pt x="0" y="205560"/>
                        <a:pt x="0" y="202192"/>
                      </a:cubicBezTo>
                      <a:lnTo>
                        <a:pt x="0" y="6092"/>
                      </a:lnTo>
                      <a:cubicBezTo>
                        <a:pt x="0" y="2729"/>
                        <a:pt x="2729" y="0"/>
                        <a:pt x="6092" y="0"/>
                      </a:cubicBezTo>
                      <a:lnTo>
                        <a:pt x="166964" y="0"/>
                      </a:lnTo>
                      <a:cubicBezTo>
                        <a:pt x="170333" y="0"/>
                        <a:pt x="173056" y="2729"/>
                        <a:pt x="173056" y="6092"/>
                      </a:cubicBezTo>
                      <a:lnTo>
                        <a:pt x="173056" y="27522"/>
                      </a:lnTo>
                      <a:cubicBezTo>
                        <a:pt x="173056" y="30884"/>
                        <a:pt x="170333" y="33613"/>
                        <a:pt x="166964" y="33613"/>
                      </a:cubicBezTo>
                      <a:cubicBezTo>
                        <a:pt x="163596" y="33613"/>
                        <a:pt x="160873" y="30884"/>
                        <a:pt x="160873" y="27522"/>
                      </a:cubicBezTo>
                      <a:lnTo>
                        <a:pt x="160873" y="12183"/>
                      </a:lnTo>
                      <a:lnTo>
                        <a:pt x="12183" y="12183"/>
                      </a:lnTo>
                      <a:lnTo>
                        <a:pt x="12183" y="196100"/>
                      </a:lnTo>
                      <a:lnTo>
                        <a:pt x="160873" y="196100"/>
                      </a:lnTo>
                      <a:lnTo>
                        <a:pt x="160873" y="184563"/>
                      </a:lnTo>
                      <a:cubicBezTo>
                        <a:pt x="160873" y="181194"/>
                        <a:pt x="163596" y="178471"/>
                        <a:pt x="166964" y="178471"/>
                      </a:cubicBezTo>
                      <a:cubicBezTo>
                        <a:pt x="170333" y="178471"/>
                        <a:pt x="173056" y="181194"/>
                        <a:pt x="173056" y="184563"/>
                      </a:cubicBezTo>
                      <a:lnTo>
                        <a:pt x="173056" y="202192"/>
                      </a:lnTo>
                      <a:cubicBezTo>
                        <a:pt x="173056" y="205554"/>
                        <a:pt x="170333" y="208283"/>
                        <a:pt x="166964" y="208283"/>
                      </a:cubicBezTo>
                      <a:close/>
                    </a:path>
                  </a:pathLst>
                </a:custGeom>
                <a:grpFill/>
                <a:ln w="59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122" name="Полилиния 632">
                  <a:extLst>
                    <a:ext uri="{FF2B5EF4-FFF2-40B4-BE49-F238E27FC236}">
                      <a16:creationId xmlns:a16="http://schemas.microsoft.com/office/drawing/2014/main" id="{129BC528-4E84-48DF-98A9-17A152DEBCF5}"/>
                    </a:ext>
                  </a:extLst>
                </p:cNvPr>
                <p:cNvSpPr/>
                <p:nvPr/>
              </p:nvSpPr>
              <p:spPr>
                <a:xfrm>
                  <a:off x="7093717" y="1537729"/>
                  <a:ext cx="35812" cy="12183"/>
                </a:xfrm>
                <a:custGeom>
                  <a:avLst/>
                  <a:gdLst>
                    <a:gd name="connsiteX0" fmla="*/ 29721 w 35812"/>
                    <a:gd name="connsiteY0" fmla="*/ 12183 h 12183"/>
                    <a:gd name="connsiteX1" fmla="*/ 6092 w 35812"/>
                    <a:gd name="connsiteY1" fmla="*/ 12183 h 12183"/>
                    <a:gd name="connsiteX2" fmla="*/ 0 w 35812"/>
                    <a:gd name="connsiteY2" fmla="*/ 6092 h 12183"/>
                    <a:gd name="connsiteX3" fmla="*/ 6092 w 35812"/>
                    <a:gd name="connsiteY3" fmla="*/ 0 h 12183"/>
                    <a:gd name="connsiteX4" fmla="*/ 29721 w 35812"/>
                    <a:gd name="connsiteY4" fmla="*/ 0 h 12183"/>
                    <a:gd name="connsiteX5" fmla="*/ 35812 w 35812"/>
                    <a:gd name="connsiteY5" fmla="*/ 6092 h 12183"/>
                    <a:gd name="connsiteX6" fmla="*/ 29721 w 35812"/>
                    <a:gd name="connsiteY6" fmla="*/ 12183 h 12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812" h="12183">
                      <a:moveTo>
                        <a:pt x="29721" y="12183"/>
                      </a:moveTo>
                      <a:lnTo>
                        <a:pt x="6092" y="12183"/>
                      </a:lnTo>
                      <a:cubicBezTo>
                        <a:pt x="2729" y="12183"/>
                        <a:pt x="0" y="9460"/>
                        <a:pt x="0" y="6092"/>
                      </a:cubicBezTo>
                      <a:cubicBezTo>
                        <a:pt x="0" y="2723"/>
                        <a:pt x="2729" y="0"/>
                        <a:pt x="6092" y="0"/>
                      </a:cubicBezTo>
                      <a:lnTo>
                        <a:pt x="29721" y="0"/>
                      </a:lnTo>
                      <a:cubicBezTo>
                        <a:pt x="33083" y="0"/>
                        <a:pt x="35812" y="2723"/>
                        <a:pt x="35812" y="6092"/>
                      </a:cubicBezTo>
                      <a:cubicBezTo>
                        <a:pt x="35812" y="9460"/>
                        <a:pt x="33083" y="12183"/>
                        <a:pt x="29721" y="12183"/>
                      </a:cubicBezTo>
                      <a:close/>
                    </a:path>
                  </a:pathLst>
                </a:custGeom>
                <a:grpFill/>
                <a:ln w="59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</p:grpSp>
        </p:grpSp>
      </p:grpSp>
      <p:grpSp>
        <p:nvGrpSpPr>
          <p:cNvPr id="139" name="Группа 138"/>
          <p:cNvGrpSpPr/>
          <p:nvPr/>
        </p:nvGrpSpPr>
        <p:grpSpPr>
          <a:xfrm>
            <a:off x="3972228" y="3732360"/>
            <a:ext cx="3148639" cy="961650"/>
            <a:chOff x="3972228" y="3732360"/>
            <a:chExt cx="3148639" cy="961650"/>
          </a:xfrm>
        </p:grpSpPr>
        <p:grpSp>
          <p:nvGrpSpPr>
            <p:cNvPr id="79" name="Группа 78">
              <a:extLst>
                <a:ext uri="{FF2B5EF4-FFF2-40B4-BE49-F238E27FC236}">
                  <a16:creationId xmlns:a16="http://schemas.microsoft.com/office/drawing/2014/main" id="{686469F9-5827-FF4B-8A25-4EA5794D1A26}"/>
                </a:ext>
              </a:extLst>
            </p:cNvPr>
            <p:cNvGrpSpPr/>
            <p:nvPr/>
          </p:nvGrpSpPr>
          <p:grpSpPr>
            <a:xfrm>
              <a:off x="3972228" y="3732360"/>
              <a:ext cx="3148639" cy="961650"/>
              <a:chOff x="1124415" y="5028998"/>
              <a:chExt cx="2690492" cy="582675"/>
            </a:xfrm>
          </p:grpSpPr>
          <p:sp>
            <p:nvSpPr>
              <p:cNvPr id="87" name="Скругленный прямоугольник 86">
                <a:extLst>
                  <a:ext uri="{FF2B5EF4-FFF2-40B4-BE49-F238E27FC236}">
                    <a16:creationId xmlns:a16="http://schemas.microsoft.com/office/drawing/2014/main" id="{B367AF50-E000-954F-A2B5-DE7443C936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4415" y="5028998"/>
                <a:ext cx="2690492" cy="582675"/>
              </a:xfrm>
              <a:prstGeom prst="roundRect">
                <a:avLst>
                  <a:gd name="adj" fmla="val 9335"/>
                </a:avLst>
              </a:prstGeom>
              <a:solidFill>
                <a:srgbClr val="DEE8FF"/>
              </a:solidFill>
              <a:ln w="19050">
                <a:gradFill>
                  <a:gsLst>
                    <a:gs pos="0">
                      <a:schemeClr val="bg1">
                        <a:alpha val="15158"/>
                      </a:schemeClr>
                    </a:gs>
                    <a:gs pos="97000">
                      <a:schemeClr val="bg1">
                        <a:alpha val="23259"/>
                      </a:schemeClr>
                    </a:gs>
                  </a:gsLst>
                  <a:lin ang="2700000" scaled="0"/>
                </a:gradFill>
              </a:ln>
              <a:effectLst>
                <a:outerShdw blurRad="88900" dist="38100" dir="5400000" algn="t" rotWithShape="0">
                  <a:prstClr val="black">
                    <a:alpha val="6003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8" name="Скругленный прямоугольник 87">
                <a:extLst>
                  <a:ext uri="{FF2B5EF4-FFF2-40B4-BE49-F238E27FC236}">
                    <a16:creationId xmlns:a16="http://schemas.microsoft.com/office/drawing/2014/main" id="{40BF9051-99BF-5045-B69F-546543F97A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4415" y="5028998"/>
                <a:ext cx="2690492" cy="582675"/>
              </a:xfrm>
              <a:prstGeom prst="roundRect">
                <a:avLst>
                  <a:gd name="adj" fmla="val 8968"/>
                </a:avLst>
              </a:prstGeom>
              <a:solidFill>
                <a:schemeClr val="bg1">
                  <a:alpha val="41000"/>
                </a:schemeClr>
              </a:solidFill>
              <a:ln w="19050">
                <a:gradFill>
                  <a:gsLst>
                    <a:gs pos="0">
                      <a:schemeClr val="bg1">
                        <a:alpha val="15158"/>
                      </a:schemeClr>
                    </a:gs>
                    <a:gs pos="97000">
                      <a:schemeClr val="bg1">
                        <a:alpha val="23259"/>
                      </a:schemeClr>
                    </a:gs>
                  </a:gsLst>
                  <a:lin ang="27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F060D354-42FC-7247-8F70-5DB4547E9109}"/>
                </a:ext>
              </a:extLst>
            </p:cNvPr>
            <p:cNvSpPr/>
            <p:nvPr/>
          </p:nvSpPr>
          <p:spPr>
            <a:xfrm>
              <a:off x="4506113" y="3887862"/>
              <a:ext cx="2614754" cy="72327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8462">
                <a:spcAft>
                  <a:spcPts val="600"/>
                </a:spcAft>
              </a:pPr>
              <a:r>
                <a:rPr lang="ru-RU" sz="1200" b="1" dirty="0" smtClean="0">
                  <a:solidFill>
                    <a:schemeClr val="accent1"/>
                  </a:solidFill>
                  <a:latin typeface="VTB Group Demi Bold" panose="020B0503040504020204" pitchFamily="34" charset="0"/>
                </a:rPr>
                <a:t>БУДЬТЕ БДИТЕЛЬНЫ</a:t>
              </a:r>
            </a:p>
            <a:p>
              <a:pPr marL="8462">
                <a:spcAft>
                  <a:spcPts val="600"/>
                </a:spcAft>
              </a:pPr>
              <a:r>
                <a:rPr lang="ru-RU" sz="1000" dirty="0"/>
                <a:t>к</a:t>
              </a:r>
              <a:r>
                <a:rPr lang="ru-RU" sz="1000" dirty="0" smtClean="0"/>
                <a:t> конфиденциальной информации, которую вводите во </a:t>
              </a:r>
              <a:r>
                <a:rPr lang="ru-RU" sz="1000" dirty="0"/>
                <a:t>время подключения </a:t>
              </a:r>
              <a:r>
                <a:rPr lang="ru-RU" sz="1000" dirty="0" smtClean="0"/>
                <a:t/>
              </a:r>
              <a:br>
                <a:rPr lang="ru-RU" sz="1000" dirty="0" smtClean="0"/>
              </a:br>
              <a:r>
                <a:rPr lang="ru-RU" sz="1000" dirty="0" smtClean="0"/>
                <a:t>к </a:t>
              </a:r>
              <a:r>
                <a:rPr lang="ru-RU" sz="1000" dirty="0"/>
                <a:t>общедоступной сети</a:t>
              </a:r>
            </a:p>
          </p:txBody>
        </p:sp>
        <p:sp>
          <p:nvSpPr>
            <p:cNvPr id="81" name="Скругленный прямоугольник 80">
              <a:extLst>
                <a:ext uri="{FF2B5EF4-FFF2-40B4-BE49-F238E27FC236}">
                  <a16:creationId xmlns:a16="http://schemas.microsoft.com/office/drawing/2014/main" id="{B871E395-A5D7-AA4D-876A-BA207574C352}"/>
                </a:ext>
              </a:extLst>
            </p:cNvPr>
            <p:cNvSpPr>
              <a:spLocks/>
            </p:cNvSpPr>
            <p:nvPr/>
          </p:nvSpPr>
          <p:spPr>
            <a:xfrm>
              <a:off x="4128901" y="3889469"/>
              <a:ext cx="301115" cy="273600"/>
            </a:xfrm>
            <a:prstGeom prst="roundRect">
              <a:avLst>
                <a:gd name="adj" fmla="val 223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6" name="Freeform 1292">
              <a:extLst>
                <a:ext uri="{FF2B5EF4-FFF2-40B4-BE49-F238E27FC236}">
                  <a16:creationId xmlns:a16="http://schemas.microsoft.com/office/drawing/2014/main" id="{86CC95BA-7122-4746-9C1E-921B2CE2B258}"/>
                </a:ext>
              </a:extLst>
            </p:cNvPr>
            <p:cNvSpPr/>
            <p:nvPr/>
          </p:nvSpPr>
          <p:spPr>
            <a:xfrm>
              <a:off x="4188148" y="3914648"/>
              <a:ext cx="227140" cy="227312"/>
            </a:xfrm>
            <a:custGeom>
              <a:avLst/>
              <a:gdLst>
                <a:gd name="connsiteX0" fmla="*/ 0 w 375069"/>
                <a:gd name="connsiteY0" fmla="*/ 35189 h 375352"/>
                <a:gd name="connsiteX1" fmla="*/ 0 w 375069"/>
                <a:gd name="connsiteY1" fmla="*/ 325305 h 375352"/>
                <a:gd name="connsiteX2" fmla="*/ 35197 w 375069"/>
                <a:gd name="connsiteY2" fmla="*/ 360495 h 375352"/>
                <a:gd name="connsiteX3" fmla="*/ 219787 w 375069"/>
                <a:gd name="connsiteY3" fmla="*/ 360495 h 375352"/>
                <a:gd name="connsiteX4" fmla="*/ 229173 w 375069"/>
                <a:gd name="connsiteY4" fmla="*/ 358931 h 375352"/>
                <a:gd name="connsiteX5" fmla="*/ 235430 w 375069"/>
                <a:gd name="connsiteY5" fmla="*/ 364405 h 375352"/>
                <a:gd name="connsiteX6" fmla="*/ 264370 w 375069"/>
                <a:gd name="connsiteY6" fmla="*/ 375352 h 375352"/>
                <a:gd name="connsiteX7" fmla="*/ 323814 w 375069"/>
                <a:gd name="connsiteY7" fmla="*/ 349547 h 375352"/>
                <a:gd name="connsiteX8" fmla="*/ 362139 w 375069"/>
                <a:gd name="connsiteY8" fmla="*/ 327651 h 375352"/>
                <a:gd name="connsiteX9" fmla="*/ 359793 w 375069"/>
                <a:gd name="connsiteY9" fmla="*/ 247107 h 375352"/>
                <a:gd name="connsiteX10" fmla="*/ 308952 w 375069"/>
                <a:gd name="connsiteY10" fmla="*/ 161871 h 375352"/>
                <a:gd name="connsiteX11" fmla="*/ 291745 w 375069"/>
                <a:gd name="connsiteY11" fmla="*/ 148577 h 375352"/>
                <a:gd name="connsiteX12" fmla="*/ 272191 w 375069"/>
                <a:gd name="connsiteY12" fmla="*/ 151705 h 375352"/>
                <a:gd name="connsiteX13" fmla="*/ 263587 w 375069"/>
                <a:gd name="connsiteY13" fmla="*/ 160307 h 375352"/>
                <a:gd name="connsiteX14" fmla="*/ 255766 w 375069"/>
                <a:gd name="connsiteY14" fmla="*/ 154833 h 375352"/>
                <a:gd name="connsiteX15" fmla="*/ 255766 w 375069"/>
                <a:gd name="connsiteY15" fmla="*/ 35189 h 375352"/>
                <a:gd name="connsiteX16" fmla="*/ 220569 w 375069"/>
                <a:gd name="connsiteY16" fmla="*/ 0 h 375352"/>
                <a:gd name="connsiteX17" fmla="*/ 34415 w 375069"/>
                <a:gd name="connsiteY17" fmla="*/ 0 h 375352"/>
                <a:gd name="connsiteX18" fmla="*/ 0 w 375069"/>
                <a:gd name="connsiteY18" fmla="*/ 35189 h 375352"/>
                <a:gd name="connsiteX19" fmla="*/ 244816 w 375069"/>
                <a:gd name="connsiteY19" fmla="*/ 168127 h 375352"/>
                <a:gd name="connsiteX20" fmla="*/ 252637 w 375069"/>
                <a:gd name="connsiteY20" fmla="*/ 174382 h 375352"/>
                <a:gd name="connsiteX21" fmla="*/ 267498 w 375069"/>
                <a:gd name="connsiteY21" fmla="*/ 199406 h 375352"/>
                <a:gd name="connsiteX22" fmla="*/ 267498 w 375069"/>
                <a:gd name="connsiteY22" fmla="*/ 199406 h 375352"/>
                <a:gd name="connsiteX23" fmla="*/ 274538 w 375069"/>
                <a:gd name="connsiteY23" fmla="*/ 211136 h 375352"/>
                <a:gd name="connsiteX24" fmla="*/ 287834 w 375069"/>
                <a:gd name="connsiteY24" fmla="*/ 203316 h 375352"/>
                <a:gd name="connsiteX25" fmla="*/ 275320 w 375069"/>
                <a:gd name="connsiteY25" fmla="*/ 182984 h 375352"/>
                <a:gd name="connsiteX26" fmla="*/ 278448 w 375069"/>
                <a:gd name="connsiteY26" fmla="*/ 166563 h 375352"/>
                <a:gd name="connsiteX27" fmla="*/ 286270 w 375069"/>
                <a:gd name="connsiteY27" fmla="*/ 164999 h 375352"/>
                <a:gd name="connsiteX28" fmla="*/ 294092 w 375069"/>
                <a:gd name="connsiteY28" fmla="*/ 171254 h 375352"/>
                <a:gd name="connsiteX29" fmla="*/ 344932 w 375069"/>
                <a:gd name="connsiteY29" fmla="*/ 256491 h 375352"/>
                <a:gd name="connsiteX30" fmla="*/ 351971 w 375069"/>
                <a:gd name="connsiteY30" fmla="*/ 315922 h 375352"/>
                <a:gd name="connsiteX31" fmla="*/ 314428 w 375069"/>
                <a:gd name="connsiteY31" fmla="*/ 337035 h 375352"/>
                <a:gd name="connsiteX32" fmla="*/ 312863 w 375069"/>
                <a:gd name="connsiteY32" fmla="*/ 337817 h 375352"/>
                <a:gd name="connsiteX33" fmla="*/ 244816 w 375069"/>
                <a:gd name="connsiteY33" fmla="*/ 353457 h 375352"/>
                <a:gd name="connsiteX34" fmla="*/ 166600 w 375069"/>
                <a:gd name="connsiteY34" fmla="*/ 319831 h 375352"/>
                <a:gd name="connsiteX35" fmla="*/ 165818 w 375069"/>
                <a:gd name="connsiteY35" fmla="*/ 319831 h 375352"/>
                <a:gd name="connsiteX36" fmla="*/ 165036 w 375069"/>
                <a:gd name="connsiteY36" fmla="*/ 319831 h 375352"/>
                <a:gd name="connsiteX37" fmla="*/ 130620 w 375069"/>
                <a:gd name="connsiteY37" fmla="*/ 312794 h 375352"/>
                <a:gd name="connsiteX38" fmla="*/ 129838 w 375069"/>
                <a:gd name="connsiteY38" fmla="*/ 309666 h 375352"/>
                <a:gd name="connsiteX39" fmla="*/ 147046 w 375069"/>
                <a:gd name="connsiteY39" fmla="*/ 295590 h 375352"/>
                <a:gd name="connsiteX40" fmla="*/ 215093 w 375069"/>
                <a:gd name="connsiteY40" fmla="*/ 310448 h 375352"/>
                <a:gd name="connsiteX41" fmla="*/ 125928 w 375069"/>
                <a:gd name="connsiteY41" fmla="*/ 161871 h 375352"/>
                <a:gd name="connsiteX42" fmla="*/ 129838 w 375069"/>
                <a:gd name="connsiteY42" fmla="*/ 144667 h 375352"/>
                <a:gd name="connsiteX43" fmla="*/ 139224 w 375069"/>
                <a:gd name="connsiteY43" fmla="*/ 143103 h 375352"/>
                <a:gd name="connsiteX44" fmla="*/ 147046 w 375069"/>
                <a:gd name="connsiteY44" fmla="*/ 148577 h 375352"/>
                <a:gd name="connsiteX45" fmla="*/ 201797 w 375069"/>
                <a:gd name="connsiteY45" fmla="*/ 240069 h 375352"/>
                <a:gd name="connsiteX46" fmla="*/ 215093 w 375069"/>
                <a:gd name="connsiteY46" fmla="*/ 232249 h 375352"/>
                <a:gd name="connsiteX47" fmla="*/ 211965 w 375069"/>
                <a:gd name="connsiteY47" fmla="*/ 227557 h 375352"/>
                <a:gd name="connsiteX48" fmla="*/ 193976 w 375069"/>
                <a:gd name="connsiteY48" fmla="*/ 197842 h 375352"/>
                <a:gd name="connsiteX49" fmla="*/ 197104 w 375069"/>
                <a:gd name="connsiteY49" fmla="*/ 181420 h 375352"/>
                <a:gd name="connsiteX50" fmla="*/ 204925 w 375069"/>
                <a:gd name="connsiteY50" fmla="*/ 179856 h 375352"/>
                <a:gd name="connsiteX51" fmla="*/ 212747 w 375069"/>
                <a:gd name="connsiteY51" fmla="*/ 186112 h 375352"/>
                <a:gd name="connsiteX52" fmla="*/ 218222 w 375069"/>
                <a:gd name="connsiteY52" fmla="*/ 195496 h 375352"/>
                <a:gd name="connsiteX53" fmla="*/ 218222 w 375069"/>
                <a:gd name="connsiteY53" fmla="*/ 195496 h 375352"/>
                <a:gd name="connsiteX54" fmla="*/ 232301 w 375069"/>
                <a:gd name="connsiteY54" fmla="*/ 218956 h 375352"/>
                <a:gd name="connsiteX55" fmla="*/ 245598 w 375069"/>
                <a:gd name="connsiteY55" fmla="*/ 211136 h 375352"/>
                <a:gd name="connsiteX56" fmla="*/ 231519 w 375069"/>
                <a:gd name="connsiteY56" fmla="*/ 187676 h 375352"/>
                <a:gd name="connsiteX57" fmla="*/ 234647 w 375069"/>
                <a:gd name="connsiteY57" fmla="*/ 171254 h 375352"/>
                <a:gd name="connsiteX58" fmla="*/ 244816 w 375069"/>
                <a:gd name="connsiteY58" fmla="*/ 168127 h 375352"/>
                <a:gd name="connsiteX59" fmla="*/ 114195 w 375069"/>
                <a:gd name="connsiteY59" fmla="*/ 168909 h 375352"/>
                <a:gd name="connsiteX60" fmla="*/ 179114 w 375069"/>
                <a:gd name="connsiteY60" fmla="*/ 277604 h 375352"/>
                <a:gd name="connsiteX61" fmla="*/ 49276 w 375069"/>
                <a:gd name="connsiteY61" fmla="*/ 277604 h 375352"/>
                <a:gd name="connsiteX62" fmla="*/ 49276 w 375069"/>
                <a:gd name="connsiteY62" fmla="*/ 50829 h 375352"/>
                <a:gd name="connsiteX63" fmla="*/ 204143 w 375069"/>
                <a:gd name="connsiteY63" fmla="*/ 50829 h 375352"/>
                <a:gd name="connsiteX64" fmla="*/ 204143 w 375069"/>
                <a:gd name="connsiteY64" fmla="*/ 162653 h 375352"/>
                <a:gd name="connsiteX65" fmla="*/ 190847 w 375069"/>
                <a:gd name="connsiteY65" fmla="*/ 166563 h 375352"/>
                <a:gd name="connsiteX66" fmla="*/ 183025 w 375069"/>
                <a:gd name="connsiteY66" fmla="*/ 174382 h 375352"/>
                <a:gd name="connsiteX67" fmla="*/ 161907 w 375069"/>
                <a:gd name="connsiteY67" fmla="*/ 139193 h 375352"/>
                <a:gd name="connsiteX68" fmla="*/ 144699 w 375069"/>
                <a:gd name="connsiteY68" fmla="*/ 126682 h 375352"/>
                <a:gd name="connsiteX69" fmla="*/ 123581 w 375069"/>
                <a:gd name="connsiteY69" fmla="*/ 129809 h 375352"/>
                <a:gd name="connsiteX70" fmla="*/ 114195 w 375069"/>
                <a:gd name="connsiteY70" fmla="*/ 168909 h 375352"/>
                <a:gd name="connsiteX71" fmla="*/ 239341 w 375069"/>
                <a:gd name="connsiteY71" fmla="*/ 35189 h 375352"/>
                <a:gd name="connsiteX72" fmla="*/ 239341 w 375069"/>
                <a:gd name="connsiteY72" fmla="*/ 152487 h 375352"/>
                <a:gd name="connsiteX73" fmla="*/ 229173 w 375069"/>
                <a:gd name="connsiteY73" fmla="*/ 156397 h 375352"/>
                <a:gd name="connsiteX74" fmla="*/ 220569 w 375069"/>
                <a:gd name="connsiteY74" fmla="*/ 165781 h 375352"/>
                <a:gd name="connsiteX75" fmla="*/ 220569 w 375069"/>
                <a:gd name="connsiteY75" fmla="*/ 35189 h 375352"/>
                <a:gd name="connsiteX76" fmla="*/ 34415 w 375069"/>
                <a:gd name="connsiteY76" fmla="*/ 35189 h 375352"/>
                <a:gd name="connsiteX77" fmla="*/ 34415 w 375069"/>
                <a:gd name="connsiteY77" fmla="*/ 293244 h 375352"/>
                <a:gd name="connsiteX78" fmla="*/ 122017 w 375069"/>
                <a:gd name="connsiteY78" fmla="*/ 293244 h 375352"/>
                <a:gd name="connsiteX79" fmla="*/ 117324 w 375069"/>
                <a:gd name="connsiteY79" fmla="*/ 307320 h 375352"/>
                <a:gd name="connsiteX80" fmla="*/ 122799 w 375069"/>
                <a:gd name="connsiteY80" fmla="*/ 322959 h 375352"/>
                <a:gd name="connsiteX81" fmla="*/ 168164 w 375069"/>
                <a:gd name="connsiteY81" fmla="*/ 334689 h 375352"/>
                <a:gd name="connsiteX82" fmla="*/ 204925 w 375069"/>
                <a:gd name="connsiteY82" fmla="*/ 344855 h 375352"/>
                <a:gd name="connsiteX83" fmla="*/ 34415 w 375069"/>
                <a:gd name="connsiteY83" fmla="*/ 344855 h 375352"/>
                <a:gd name="connsiteX84" fmla="*/ 14861 w 375069"/>
                <a:gd name="connsiteY84" fmla="*/ 325305 h 375352"/>
                <a:gd name="connsiteX85" fmla="*/ 14861 w 375069"/>
                <a:gd name="connsiteY85" fmla="*/ 35189 h 375352"/>
                <a:gd name="connsiteX86" fmla="*/ 34415 w 375069"/>
                <a:gd name="connsiteY86" fmla="*/ 15640 h 375352"/>
                <a:gd name="connsiteX87" fmla="*/ 219004 w 375069"/>
                <a:gd name="connsiteY87" fmla="*/ 15640 h 375352"/>
                <a:gd name="connsiteX88" fmla="*/ 239341 w 375069"/>
                <a:gd name="connsiteY88" fmla="*/ 35189 h 37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375069" h="375352">
                  <a:moveTo>
                    <a:pt x="0" y="35189"/>
                  </a:moveTo>
                  <a:lnTo>
                    <a:pt x="0" y="325305"/>
                  </a:lnTo>
                  <a:cubicBezTo>
                    <a:pt x="0" y="344855"/>
                    <a:pt x="15643" y="360495"/>
                    <a:pt x="35197" y="360495"/>
                  </a:cubicBezTo>
                  <a:lnTo>
                    <a:pt x="219787" y="360495"/>
                  </a:lnTo>
                  <a:cubicBezTo>
                    <a:pt x="222915" y="360495"/>
                    <a:pt x="226044" y="359713"/>
                    <a:pt x="229173" y="358931"/>
                  </a:cubicBezTo>
                  <a:cubicBezTo>
                    <a:pt x="231519" y="360495"/>
                    <a:pt x="233865" y="362059"/>
                    <a:pt x="235430" y="364405"/>
                  </a:cubicBezTo>
                  <a:cubicBezTo>
                    <a:pt x="244033" y="373006"/>
                    <a:pt x="254201" y="375352"/>
                    <a:pt x="264370" y="375352"/>
                  </a:cubicBezTo>
                  <a:cubicBezTo>
                    <a:pt x="290963" y="375352"/>
                    <a:pt x="318338" y="353457"/>
                    <a:pt x="323814" y="349547"/>
                  </a:cubicBezTo>
                  <a:cubicBezTo>
                    <a:pt x="328506" y="347201"/>
                    <a:pt x="349625" y="336253"/>
                    <a:pt x="362139" y="327651"/>
                  </a:cubicBezTo>
                  <a:cubicBezTo>
                    <a:pt x="380129" y="315139"/>
                    <a:pt x="379347" y="279950"/>
                    <a:pt x="359793" y="247107"/>
                  </a:cubicBezTo>
                  <a:lnTo>
                    <a:pt x="308952" y="161871"/>
                  </a:lnTo>
                  <a:cubicBezTo>
                    <a:pt x="305042" y="155615"/>
                    <a:pt x="298784" y="150923"/>
                    <a:pt x="291745" y="148577"/>
                  </a:cubicBezTo>
                  <a:cubicBezTo>
                    <a:pt x="284706" y="147013"/>
                    <a:pt x="277666" y="147795"/>
                    <a:pt x="272191" y="151705"/>
                  </a:cubicBezTo>
                  <a:cubicBezTo>
                    <a:pt x="268281" y="154051"/>
                    <a:pt x="265934" y="157179"/>
                    <a:pt x="263587" y="160307"/>
                  </a:cubicBezTo>
                  <a:cubicBezTo>
                    <a:pt x="261241" y="157961"/>
                    <a:pt x="258895" y="155615"/>
                    <a:pt x="255766" y="154833"/>
                  </a:cubicBezTo>
                  <a:lnTo>
                    <a:pt x="255766" y="35189"/>
                  </a:lnTo>
                  <a:cubicBezTo>
                    <a:pt x="255766" y="15640"/>
                    <a:pt x="240123" y="0"/>
                    <a:pt x="220569" y="0"/>
                  </a:cubicBezTo>
                  <a:lnTo>
                    <a:pt x="34415" y="0"/>
                  </a:lnTo>
                  <a:cubicBezTo>
                    <a:pt x="15643" y="0"/>
                    <a:pt x="0" y="15640"/>
                    <a:pt x="0" y="35189"/>
                  </a:cubicBezTo>
                  <a:close/>
                  <a:moveTo>
                    <a:pt x="244816" y="168127"/>
                  </a:moveTo>
                  <a:cubicBezTo>
                    <a:pt x="247944" y="168909"/>
                    <a:pt x="251073" y="171254"/>
                    <a:pt x="252637" y="174382"/>
                  </a:cubicBezTo>
                  <a:lnTo>
                    <a:pt x="267498" y="199406"/>
                  </a:lnTo>
                  <a:lnTo>
                    <a:pt x="267498" y="199406"/>
                  </a:lnTo>
                  <a:lnTo>
                    <a:pt x="274538" y="211136"/>
                  </a:lnTo>
                  <a:lnTo>
                    <a:pt x="287834" y="203316"/>
                  </a:lnTo>
                  <a:lnTo>
                    <a:pt x="275320" y="182984"/>
                  </a:lnTo>
                  <a:cubicBezTo>
                    <a:pt x="271409" y="176728"/>
                    <a:pt x="272973" y="169691"/>
                    <a:pt x="278448" y="166563"/>
                  </a:cubicBezTo>
                  <a:cubicBezTo>
                    <a:pt x="280795" y="164999"/>
                    <a:pt x="283924" y="164999"/>
                    <a:pt x="286270" y="164999"/>
                  </a:cubicBezTo>
                  <a:cubicBezTo>
                    <a:pt x="289398" y="165781"/>
                    <a:pt x="292527" y="168127"/>
                    <a:pt x="294092" y="171254"/>
                  </a:cubicBezTo>
                  <a:lnTo>
                    <a:pt x="344932" y="256491"/>
                  </a:lnTo>
                  <a:cubicBezTo>
                    <a:pt x="362139" y="284642"/>
                    <a:pt x="360575" y="310448"/>
                    <a:pt x="351971" y="315922"/>
                  </a:cubicBezTo>
                  <a:cubicBezTo>
                    <a:pt x="338675" y="324523"/>
                    <a:pt x="314428" y="337035"/>
                    <a:pt x="314428" y="337035"/>
                  </a:cubicBezTo>
                  <a:lnTo>
                    <a:pt x="312863" y="337817"/>
                  </a:lnTo>
                  <a:cubicBezTo>
                    <a:pt x="312081" y="337817"/>
                    <a:pt x="268281" y="375352"/>
                    <a:pt x="244816" y="353457"/>
                  </a:cubicBezTo>
                  <a:cubicBezTo>
                    <a:pt x="214311" y="324523"/>
                    <a:pt x="168946" y="319831"/>
                    <a:pt x="166600" y="319831"/>
                  </a:cubicBezTo>
                  <a:lnTo>
                    <a:pt x="165818" y="319831"/>
                  </a:lnTo>
                  <a:lnTo>
                    <a:pt x="165036" y="319831"/>
                  </a:lnTo>
                  <a:cubicBezTo>
                    <a:pt x="154085" y="320613"/>
                    <a:pt x="136096" y="318268"/>
                    <a:pt x="130620" y="312794"/>
                  </a:cubicBezTo>
                  <a:cubicBezTo>
                    <a:pt x="129838" y="312012"/>
                    <a:pt x="129056" y="311230"/>
                    <a:pt x="129838" y="309666"/>
                  </a:cubicBezTo>
                  <a:cubicBezTo>
                    <a:pt x="130620" y="297936"/>
                    <a:pt x="143135" y="296372"/>
                    <a:pt x="147046" y="295590"/>
                  </a:cubicBezTo>
                  <a:lnTo>
                    <a:pt x="215093" y="310448"/>
                  </a:lnTo>
                  <a:lnTo>
                    <a:pt x="125928" y="161871"/>
                  </a:lnTo>
                  <a:cubicBezTo>
                    <a:pt x="122017" y="155615"/>
                    <a:pt x="124363" y="148577"/>
                    <a:pt x="129838" y="144667"/>
                  </a:cubicBezTo>
                  <a:cubicBezTo>
                    <a:pt x="132967" y="143103"/>
                    <a:pt x="136096" y="142321"/>
                    <a:pt x="139224" y="143103"/>
                  </a:cubicBezTo>
                  <a:cubicBezTo>
                    <a:pt x="142353" y="143885"/>
                    <a:pt x="144699" y="146231"/>
                    <a:pt x="147046" y="148577"/>
                  </a:cubicBezTo>
                  <a:lnTo>
                    <a:pt x="201797" y="240069"/>
                  </a:lnTo>
                  <a:lnTo>
                    <a:pt x="215093" y="232249"/>
                  </a:lnTo>
                  <a:lnTo>
                    <a:pt x="211965" y="227557"/>
                  </a:lnTo>
                  <a:lnTo>
                    <a:pt x="193976" y="197842"/>
                  </a:lnTo>
                  <a:cubicBezTo>
                    <a:pt x="190065" y="191586"/>
                    <a:pt x="191629" y="184548"/>
                    <a:pt x="197104" y="181420"/>
                  </a:cubicBezTo>
                  <a:cubicBezTo>
                    <a:pt x="199450" y="179856"/>
                    <a:pt x="202579" y="179856"/>
                    <a:pt x="204925" y="179856"/>
                  </a:cubicBezTo>
                  <a:cubicBezTo>
                    <a:pt x="208054" y="180638"/>
                    <a:pt x="211183" y="182984"/>
                    <a:pt x="212747" y="186112"/>
                  </a:cubicBezTo>
                  <a:lnTo>
                    <a:pt x="218222" y="195496"/>
                  </a:lnTo>
                  <a:cubicBezTo>
                    <a:pt x="218222" y="195496"/>
                    <a:pt x="218222" y="195496"/>
                    <a:pt x="218222" y="195496"/>
                  </a:cubicBezTo>
                  <a:lnTo>
                    <a:pt x="232301" y="218956"/>
                  </a:lnTo>
                  <a:lnTo>
                    <a:pt x="245598" y="211136"/>
                  </a:lnTo>
                  <a:lnTo>
                    <a:pt x="231519" y="187676"/>
                  </a:lnTo>
                  <a:cubicBezTo>
                    <a:pt x="228390" y="181420"/>
                    <a:pt x="229173" y="174382"/>
                    <a:pt x="234647" y="171254"/>
                  </a:cubicBezTo>
                  <a:cubicBezTo>
                    <a:pt x="239341" y="168127"/>
                    <a:pt x="242469" y="167345"/>
                    <a:pt x="244816" y="168127"/>
                  </a:cubicBezTo>
                  <a:close/>
                  <a:moveTo>
                    <a:pt x="114195" y="168909"/>
                  </a:moveTo>
                  <a:lnTo>
                    <a:pt x="179114" y="277604"/>
                  </a:lnTo>
                  <a:lnTo>
                    <a:pt x="49276" y="277604"/>
                  </a:lnTo>
                  <a:lnTo>
                    <a:pt x="49276" y="50829"/>
                  </a:lnTo>
                  <a:lnTo>
                    <a:pt x="204143" y="50829"/>
                  </a:lnTo>
                  <a:lnTo>
                    <a:pt x="204143" y="162653"/>
                  </a:lnTo>
                  <a:cubicBezTo>
                    <a:pt x="199450" y="162653"/>
                    <a:pt x="194758" y="164217"/>
                    <a:pt x="190847" y="166563"/>
                  </a:cubicBezTo>
                  <a:cubicBezTo>
                    <a:pt x="187718" y="168909"/>
                    <a:pt x="184590" y="171254"/>
                    <a:pt x="183025" y="174382"/>
                  </a:cubicBezTo>
                  <a:lnTo>
                    <a:pt x="161907" y="139193"/>
                  </a:lnTo>
                  <a:cubicBezTo>
                    <a:pt x="157996" y="132937"/>
                    <a:pt x="151739" y="128245"/>
                    <a:pt x="144699" y="126682"/>
                  </a:cubicBezTo>
                  <a:cubicBezTo>
                    <a:pt x="137660" y="125117"/>
                    <a:pt x="129838" y="125899"/>
                    <a:pt x="123581" y="129809"/>
                  </a:cubicBezTo>
                  <a:cubicBezTo>
                    <a:pt x="111067" y="138411"/>
                    <a:pt x="106374" y="155615"/>
                    <a:pt x="114195" y="168909"/>
                  </a:cubicBezTo>
                  <a:close/>
                  <a:moveTo>
                    <a:pt x="239341" y="35189"/>
                  </a:moveTo>
                  <a:lnTo>
                    <a:pt x="239341" y="152487"/>
                  </a:lnTo>
                  <a:cubicBezTo>
                    <a:pt x="236212" y="153269"/>
                    <a:pt x="232301" y="154051"/>
                    <a:pt x="229173" y="156397"/>
                  </a:cubicBezTo>
                  <a:cubicBezTo>
                    <a:pt x="225262" y="158743"/>
                    <a:pt x="222915" y="161871"/>
                    <a:pt x="220569" y="165781"/>
                  </a:cubicBezTo>
                  <a:lnTo>
                    <a:pt x="220569" y="35189"/>
                  </a:lnTo>
                  <a:lnTo>
                    <a:pt x="34415" y="35189"/>
                  </a:lnTo>
                  <a:lnTo>
                    <a:pt x="34415" y="293244"/>
                  </a:lnTo>
                  <a:lnTo>
                    <a:pt x="122017" y="293244"/>
                  </a:lnTo>
                  <a:cubicBezTo>
                    <a:pt x="119671" y="297154"/>
                    <a:pt x="117324" y="301846"/>
                    <a:pt x="117324" y="307320"/>
                  </a:cubicBezTo>
                  <a:cubicBezTo>
                    <a:pt x="116542" y="312794"/>
                    <a:pt x="118888" y="318268"/>
                    <a:pt x="122799" y="322959"/>
                  </a:cubicBezTo>
                  <a:cubicBezTo>
                    <a:pt x="134531" y="335471"/>
                    <a:pt x="161125" y="335471"/>
                    <a:pt x="168164" y="334689"/>
                  </a:cubicBezTo>
                  <a:cubicBezTo>
                    <a:pt x="171293" y="334689"/>
                    <a:pt x="186936" y="337035"/>
                    <a:pt x="204925" y="344855"/>
                  </a:cubicBezTo>
                  <a:lnTo>
                    <a:pt x="34415" y="344855"/>
                  </a:lnTo>
                  <a:cubicBezTo>
                    <a:pt x="23465" y="344855"/>
                    <a:pt x="14861" y="336253"/>
                    <a:pt x="14861" y="325305"/>
                  </a:cubicBezTo>
                  <a:lnTo>
                    <a:pt x="14861" y="35189"/>
                  </a:lnTo>
                  <a:cubicBezTo>
                    <a:pt x="14861" y="24242"/>
                    <a:pt x="23465" y="15640"/>
                    <a:pt x="34415" y="15640"/>
                  </a:cubicBezTo>
                  <a:lnTo>
                    <a:pt x="219004" y="15640"/>
                  </a:lnTo>
                  <a:cubicBezTo>
                    <a:pt x="229955" y="15640"/>
                    <a:pt x="239341" y="24242"/>
                    <a:pt x="239341" y="35189"/>
                  </a:cubicBezTo>
                  <a:close/>
                </a:path>
              </a:pathLst>
            </a:custGeom>
            <a:solidFill>
              <a:schemeClr val="bg1"/>
            </a:solidFill>
            <a:ln w="7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140" name="Группа 139"/>
          <p:cNvGrpSpPr/>
          <p:nvPr/>
        </p:nvGrpSpPr>
        <p:grpSpPr>
          <a:xfrm>
            <a:off x="3972227" y="4891044"/>
            <a:ext cx="3148639" cy="961650"/>
            <a:chOff x="3972227" y="4891044"/>
            <a:chExt cx="3148639" cy="961650"/>
          </a:xfrm>
        </p:grpSpPr>
        <p:grpSp>
          <p:nvGrpSpPr>
            <p:cNvPr id="92" name="Группа 91">
              <a:extLst>
                <a:ext uri="{FF2B5EF4-FFF2-40B4-BE49-F238E27FC236}">
                  <a16:creationId xmlns:a16="http://schemas.microsoft.com/office/drawing/2014/main" id="{686469F9-5827-FF4B-8A25-4EA5794D1A26}"/>
                </a:ext>
              </a:extLst>
            </p:cNvPr>
            <p:cNvGrpSpPr/>
            <p:nvPr/>
          </p:nvGrpSpPr>
          <p:grpSpPr>
            <a:xfrm>
              <a:off x="3972227" y="4891044"/>
              <a:ext cx="3148639" cy="961650"/>
              <a:chOff x="1124415" y="5028998"/>
              <a:chExt cx="2690492" cy="582675"/>
            </a:xfrm>
          </p:grpSpPr>
          <p:sp>
            <p:nvSpPr>
              <p:cNvPr id="100" name="Скругленный прямоугольник 99">
                <a:extLst>
                  <a:ext uri="{FF2B5EF4-FFF2-40B4-BE49-F238E27FC236}">
                    <a16:creationId xmlns:a16="http://schemas.microsoft.com/office/drawing/2014/main" id="{B367AF50-E000-954F-A2B5-DE7443C936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4415" y="5028998"/>
                <a:ext cx="2690492" cy="582675"/>
              </a:xfrm>
              <a:prstGeom prst="roundRect">
                <a:avLst>
                  <a:gd name="adj" fmla="val 9335"/>
                </a:avLst>
              </a:prstGeom>
              <a:solidFill>
                <a:srgbClr val="DEE8FF"/>
              </a:solidFill>
              <a:ln w="19050">
                <a:gradFill>
                  <a:gsLst>
                    <a:gs pos="0">
                      <a:schemeClr val="bg1">
                        <a:alpha val="15158"/>
                      </a:schemeClr>
                    </a:gs>
                    <a:gs pos="97000">
                      <a:schemeClr val="bg1">
                        <a:alpha val="23259"/>
                      </a:schemeClr>
                    </a:gs>
                  </a:gsLst>
                  <a:lin ang="2700000" scaled="0"/>
                </a:gradFill>
              </a:ln>
              <a:effectLst>
                <a:outerShdw blurRad="88900" dist="38100" dir="5400000" algn="t" rotWithShape="0">
                  <a:prstClr val="black">
                    <a:alpha val="6003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1" name="Скругленный прямоугольник 100">
                <a:extLst>
                  <a:ext uri="{FF2B5EF4-FFF2-40B4-BE49-F238E27FC236}">
                    <a16:creationId xmlns:a16="http://schemas.microsoft.com/office/drawing/2014/main" id="{40BF9051-99BF-5045-B69F-546543F97A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4415" y="5028998"/>
                <a:ext cx="2690492" cy="582675"/>
              </a:xfrm>
              <a:prstGeom prst="roundRect">
                <a:avLst>
                  <a:gd name="adj" fmla="val 8968"/>
                </a:avLst>
              </a:prstGeom>
              <a:solidFill>
                <a:schemeClr val="bg1">
                  <a:alpha val="41000"/>
                </a:schemeClr>
              </a:solidFill>
              <a:ln w="19050">
                <a:gradFill>
                  <a:gsLst>
                    <a:gs pos="0">
                      <a:schemeClr val="bg1">
                        <a:alpha val="15158"/>
                      </a:schemeClr>
                    </a:gs>
                    <a:gs pos="97000">
                      <a:schemeClr val="bg1">
                        <a:alpha val="23259"/>
                      </a:schemeClr>
                    </a:gs>
                  </a:gsLst>
                  <a:lin ang="27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93" name="Прямоугольник 92">
              <a:extLst>
                <a:ext uri="{FF2B5EF4-FFF2-40B4-BE49-F238E27FC236}">
                  <a16:creationId xmlns:a16="http://schemas.microsoft.com/office/drawing/2014/main" id="{F060D354-42FC-7247-8F70-5DB4547E9109}"/>
                </a:ext>
              </a:extLst>
            </p:cNvPr>
            <p:cNvSpPr/>
            <p:nvPr/>
          </p:nvSpPr>
          <p:spPr>
            <a:xfrm>
              <a:off x="4506112" y="5046546"/>
              <a:ext cx="2614754" cy="72327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8462">
                <a:spcAft>
                  <a:spcPts val="600"/>
                </a:spcAft>
              </a:pPr>
              <a:r>
                <a:rPr lang="ru-RU" sz="1200" b="1" dirty="0" smtClean="0">
                  <a:solidFill>
                    <a:schemeClr val="accent1"/>
                  </a:solidFill>
                  <a:latin typeface="VTB Group Demi Bold" panose="020B0503040504020204" pitchFamily="34" charset="0"/>
                </a:rPr>
                <a:t>АНТИВИРУСНАЯ ПРОГРАММА</a:t>
              </a:r>
            </a:p>
            <a:p>
              <a:pPr marL="8462">
                <a:spcAft>
                  <a:spcPts val="600"/>
                </a:spcAft>
              </a:pPr>
              <a:r>
                <a:rPr lang="ru-RU" sz="1000" dirty="0" smtClean="0"/>
                <a:t>Установите антивирус и регулярно обновляйте его</a:t>
              </a:r>
              <a:r>
                <a:rPr lang="ru-RU" sz="1000" dirty="0"/>
                <a:t>. Это поможет защитить </a:t>
              </a:r>
              <a:r>
                <a:rPr lang="ru-RU" sz="1000" dirty="0" smtClean="0"/>
                <a:t/>
              </a:r>
              <a:br>
                <a:rPr lang="ru-RU" sz="1000" dirty="0" smtClean="0"/>
              </a:br>
              <a:r>
                <a:rPr lang="ru-RU" sz="1000" dirty="0" smtClean="0"/>
                <a:t>ваше </a:t>
              </a:r>
              <a:r>
                <a:rPr lang="ru-RU" sz="1000" dirty="0"/>
                <a:t>устройство от вредоносных программ</a:t>
              </a:r>
            </a:p>
          </p:txBody>
        </p:sp>
        <p:sp>
          <p:nvSpPr>
            <p:cNvPr id="94" name="Скругленный прямоугольник 93">
              <a:extLst>
                <a:ext uri="{FF2B5EF4-FFF2-40B4-BE49-F238E27FC236}">
                  <a16:creationId xmlns:a16="http://schemas.microsoft.com/office/drawing/2014/main" id="{B871E395-A5D7-AA4D-876A-BA207574C352}"/>
                </a:ext>
              </a:extLst>
            </p:cNvPr>
            <p:cNvSpPr>
              <a:spLocks/>
            </p:cNvSpPr>
            <p:nvPr/>
          </p:nvSpPr>
          <p:spPr>
            <a:xfrm>
              <a:off x="4128900" y="5048153"/>
              <a:ext cx="301115" cy="273600"/>
            </a:xfrm>
            <a:prstGeom prst="roundRect">
              <a:avLst>
                <a:gd name="adj" fmla="val 223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8" name="Image 6" descr="preencoded.png"/>
            <p:cNvPicPr>
              <a:picLocks noChangeAspect="1"/>
            </p:cNvPicPr>
            <p:nvPr/>
          </p:nvPicPr>
          <p:blipFill rotWithShape="1">
            <a:blip r:embed="rId25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 b="23451"/>
            <a:stretch/>
          </p:blipFill>
          <p:spPr>
            <a:xfrm>
              <a:off x="4160207" y="5065868"/>
              <a:ext cx="246302" cy="230219"/>
            </a:xfrm>
            <a:prstGeom prst="rect">
              <a:avLst/>
            </a:prstGeom>
          </p:spPr>
        </p:pic>
      </p:grpSp>
      <p:grpSp>
        <p:nvGrpSpPr>
          <p:cNvPr id="138" name="Группа 137"/>
          <p:cNvGrpSpPr/>
          <p:nvPr/>
        </p:nvGrpSpPr>
        <p:grpSpPr>
          <a:xfrm>
            <a:off x="7406212" y="2547371"/>
            <a:ext cx="3148639" cy="961652"/>
            <a:chOff x="7406212" y="2547371"/>
            <a:chExt cx="3148639" cy="961652"/>
          </a:xfrm>
        </p:grpSpPr>
        <p:grpSp>
          <p:nvGrpSpPr>
            <p:cNvPr id="104" name="Группа 103">
              <a:extLst>
                <a:ext uri="{FF2B5EF4-FFF2-40B4-BE49-F238E27FC236}">
                  <a16:creationId xmlns:a16="http://schemas.microsoft.com/office/drawing/2014/main" id="{686469F9-5827-FF4B-8A25-4EA5794D1A26}"/>
                </a:ext>
              </a:extLst>
            </p:cNvPr>
            <p:cNvGrpSpPr/>
            <p:nvPr/>
          </p:nvGrpSpPr>
          <p:grpSpPr>
            <a:xfrm>
              <a:off x="7406212" y="2547371"/>
              <a:ext cx="3148639" cy="961652"/>
              <a:chOff x="1124415" y="5028997"/>
              <a:chExt cx="2690492" cy="582676"/>
            </a:xfrm>
          </p:grpSpPr>
          <p:sp>
            <p:nvSpPr>
              <p:cNvPr id="112" name="Скругленный прямоугольник 111">
                <a:extLst>
                  <a:ext uri="{FF2B5EF4-FFF2-40B4-BE49-F238E27FC236}">
                    <a16:creationId xmlns:a16="http://schemas.microsoft.com/office/drawing/2014/main" id="{B367AF50-E000-954F-A2B5-DE7443C936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4415" y="5028997"/>
                <a:ext cx="2690492" cy="582675"/>
              </a:xfrm>
              <a:prstGeom prst="roundRect">
                <a:avLst>
                  <a:gd name="adj" fmla="val 9335"/>
                </a:avLst>
              </a:prstGeom>
              <a:solidFill>
                <a:srgbClr val="DEE8FF"/>
              </a:solidFill>
              <a:ln w="19050">
                <a:gradFill>
                  <a:gsLst>
                    <a:gs pos="0">
                      <a:schemeClr val="bg1">
                        <a:alpha val="15158"/>
                      </a:schemeClr>
                    </a:gs>
                    <a:gs pos="97000">
                      <a:schemeClr val="bg1">
                        <a:alpha val="23259"/>
                      </a:schemeClr>
                    </a:gs>
                  </a:gsLst>
                  <a:lin ang="2700000" scaled="0"/>
                </a:gradFill>
              </a:ln>
              <a:effectLst>
                <a:outerShdw blurRad="88900" dist="38100" dir="5400000" algn="t" rotWithShape="0">
                  <a:prstClr val="black">
                    <a:alpha val="6003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3" name="Скругленный прямоугольник 112">
                <a:extLst>
                  <a:ext uri="{FF2B5EF4-FFF2-40B4-BE49-F238E27FC236}">
                    <a16:creationId xmlns:a16="http://schemas.microsoft.com/office/drawing/2014/main" id="{40BF9051-99BF-5045-B69F-546543F97A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4415" y="5028998"/>
                <a:ext cx="2690492" cy="582675"/>
              </a:xfrm>
              <a:prstGeom prst="roundRect">
                <a:avLst>
                  <a:gd name="adj" fmla="val 8968"/>
                </a:avLst>
              </a:prstGeom>
              <a:solidFill>
                <a:schemeClr val="bg1">
                  <a:alpha val="41000"/>
                </a:schemeClr>
              </a:solidFill>
              <a:ln w="19050">
                <a:gradFill>
                  <a:gsLst>
                    <a:gs pos="0">
                      <a:schemeClr val="bg1">
                        <a:alpha val="15158"/>
                      </a:schemeClr>
                    </a:gs>
                    <a:gs pos="97000">
                      <a:schemeClr val="bg1">
                        <a:alpha val="23259"/>
                      </a:schemeClr>
                    </a:gs>
                  </a:gsLst>
                  <a:lin ang="27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F060D354-42FC-7247-8F70-5DB4547E9109}"/>
                </a:ext>
              </a:extLst>
            </p:cNvPr>
            <p:cNvSpPr/>
            <p:nvPr/>
          </p:nvSpPr>
          <p:spPr>
            <a:xfrm>
              <a:off x="7940097" y="2702871"/>
              <a:ext cx="2614754" cy="80021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8462">
                <a:spcAft>
                  <a:spcPts val="600"/>
                </a:spcAft>
              </a:pPr>
              <a:r>
                <a:rPr lang="ru-RU" sz="1200" b="1" dirty="0" smtClean="0">
                  <a:solidFill>
                    <a:schemeClr val="accent1"/>
                  </a:solidFill>
                  <a:latin typeface="VTB Group Demi Bold" panose="020B0503040504020204" pitchFamily="34" charset="0"/>
                </a:rPr>
                <a:t>НЕ ОТКРЫВАЙТЕ ССЫЛКИ</a:t>
              </a:r>
            </a:p>
            <a:p>
              <a:pPr marL="8462">
                <a:spcAft>
                  <a:spcPts val="600"/>
                </a:spcAft>
              </a:pPr>
              <a:r>
                <a:rPr lang="ru-RU" sz="1000" dirty="0" smtClean="0"/>
                <a:t>и </a:t>
              </a:r>
              <a:r>
                <a:rPr lang="ru-RU" sz="1000" dirty="0"/>
                <a:t>файлы, которые вы получаете </a:t>
              </a:r>
              <a:r>
                <a:rPr lang="ru-RU" sz="1000" dirty="0" smtClean="0"/>
                <a:t/>
              </a:r>
              <a:br>
                <a:rPr lang="ru-RU" sz="1000" dirty="0" smtClean="0"/>
              </a:br>
              <a:r>
                <a:rPr lang="ru-RU" sz="1000" dirty="0" smtClean="0"/>
                <a:t>от </a:t>
              </a:r>
              <a:r>
                <a:rPr lang="ru-RU" sz="1000" dirty="0"/>
                <a:t>незнакомых и ненадежных источников</a:t>
              </a:r>
            </a:p>
            <a:p>
              <a:pPr marL="8462">
                <a:spcAft>
                  <a:spcPts val="600"/>
                </a:spcAft>
              </a:pPr>
              <a:endParaRPr lang="ru-RU" sz="1000" dirty="0"/>
            </a:p>
          </p:txBody>
        </p:sp>
        <p:sp>
          <p:nvSpPr>
            <p:cNvPr id="106" name="Скругленный прямоугольник 105">
              <a:extLst>
                <a:ext uri="{FF2B5EF4-FFF2-40B4-BE49-F238E27FC236}">
                  <a16:creationId xmlns:a16="http://schemas.microsoft.com/office/drawing/2014/main" id="{B871E395-A5D7-AA4D-876A-BA207574C352}"/>
                </a:ext>
              </a:extLst>
            </p:cNvPr>
            <p:cNvSpPr>
              <a:spLocks/>
            </p:cNvSpPr>
            <p:nvPr/>
          </p:nvSpPr>
          <p:spPr>
            <a:xfrm>
              <a:off x="7562885" y="2704478"/>
              <a:ext cx="301115" cy="273600"/>
            </a:xfrm>
            <a:prstGeom prst="roundRect">
              <a:avLst>
                <a:gd name="adj" fmla="val 223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30" name="Группа 129">
              <a:extLst>
                <a:ext uri="{FF2B5EF4-FFF2-40B4-BE49-F238E27FC236}">
                  <a16:creationId xmlns:a16="http://schemas.microsoft.com/office/drawing/2014/main" id="{DE555331-A4DE-486A-87E0-93FAF3873B2F}"/>
                </a:ext>
              </a:extLst>
            </p:cNvPr>
            <p:cNvGrpSpPr/>
            <p:nvPr/>
          </p:nvGrpSpPr>
          <p:grpSpPr>
            <a:xfrm>
              <a:off x="7604489" y="2729110"/>
              <a:ext cx="218006" cy="217926"/>
              <a:chOff x="3361003" y="4685203"/>
              <a:chExt cx="293298" cy="293191"/>
            </a:xfrm>
            <a:solidFill>
              <a:schemeClr val="bg1"/>
            </a:solidFill>
          </p:grpSpPr>
          <p:sp>
            <p:nvSpPr>
              <p:cNvPr id="131" name="Freeform 1620">
                <a:extLst>
                  <a:ext uri="{FF2B5EF4-FFF2-40B4-BE49-F238E27FC236}">
                    <a16:creationId xmlns:a16="http://schemas.microsoft.com/office/drawing/2014/main" id="{280C5AE9-8FAF-F648-980B-5FB176479B09}"/>
                  </a:ext>
                </a:extLst>
              </p:cNvPr>
              <p:cNvSpPr/>
              <p:nvPr/>
            </p:nvSpPr>
            <p:spPr>
              <a:xfrm>
                <a:off x="3361003" y="4685203"/>
                <a:ext cx="293298" cy="293191"/>
              </a:xfrm>
              <a:custGeom>
                <a:avLst/>
                <a:gdLst>
                  <a:gd name="connsiteX0" fmla="*/ 356835 w 358328"/>
                  <a:gd name="connsiteY0" fmla="*/ 155965 h 358198"/>
                  <a:gd name="connsiteX1" fmla="*/ 356835 w 358328"/>
                  <a:gd name="connsiteY1" fmla="*/ 155965 h 358198"/>
                  <a:gd name="connsiteX2" fmla="*/ 356835 w 358328"/>
                  <a:gd name="connsiteY2" fmla="*/ 154473 h 358198"/>
                  <a:gd name="connsiteX3" fmla="*/ 356835 w 358328"/>
                  <a:gd name="connsiteY3" fmla="*/ 153726 h 358198"/>
                  <a:gd name="connsiteX4" fmla="*/ 356088 w 358328"/>
                  <a:gd name="connsiteY4" fmla="*/ 152980 h 358198"/>
                  <a:gd name="connsiteX5" fmla="*/ 356088 w 358328"/>
                  <a:gd name="connsiteY5" fmla="*/ 152234 h 358198"/>
                  <a:gd name="connsiteX6" fmla="*/ 356088 w 358328"/>
                  <a:gd name="connsiteY6" fmla="*/ 152234 h 358198"/>
                  <a:gd name="connsiteX7" fmla="*/ 355342 w 358328"/>
                  <a:gd name="connsiteY7" fmla="*/ 151488 h 358198"/>
                  <a:gd name="connsiteX8" fmla="*/ 354595 w 358328"/>
                  <a:gd name="connsiteY8" fmla="*/ 150741 h 358198"/>
                  <a:gd name="connsiteX9" fmla="*/ 354595 w 358328"/>
                  <a:gd name="connsiteY9" fmla="*/ 150741 h 358198"/>
                  <a:gd name="connsiteX10" fmla="*/ 304579 w 358328"/>
                  <a:gd name="connsiteY10" fmla="*/ 111190 h 358198"/>
                  <a:gd name="connsiteX11" fmla="*/ 304579 w 358328"/>
                  <a:gd name="connsiteY11" fmla="*/ 7462 h 358198"/>
                  <a:gd name="connsiteX12" fmla="*/ 297114 w 358328"/>
                  <a:gd name="connsiteY12" fmla="*/ 0 h 358198"/>
                  <a:gd name="connsiteX13" fmla="*/ 59721 w 358328"/>
                  <a:gd name="connsiteY13" fmla="*/ 0 h 358198"/>
                  <a:gd name="connsiteX14" fmla="*/ 52256 w 358328"/>
                  <a:gd name="connsiteY14" fmla="*/ 7462 h 358198"/>
                  <a:gd name="connsiteX15" fmla="*/ 52256 w 358328"/>
                  <a:gd name="connsiteY15" fmla="*/ 111190 h 358198"/>
                  <a:gd name="connsiteX16" fmla="*/ 2240 w 358328"/>
                  <a:gd name="connsiteY16" fmla="*/ 150741 h 358198"/>
                  <a:gd name="connsiteX17" fmla="*/ 2240 w 358328"/>
                  <a:gd name="connsiteY17" fmla="*/ 150741 h 358198"/>
                  <a:gd name="connsiteX18" fmla="*/ 1493 w 358328"/>
                  <a:gd name="connsiteY18" fmla="*/ 151488 h 358198"/>
                  <a:gd name="connsiteX19" fmla="*/ 747 w 358328"/>
                  <a:gd name="connsiteY19" fmla="*/ 152234 h 358198"/>
                  <a:gd name="connsiteX20" fmla="*/ 747 w 358328"/>
                  <a:gd name="connsiteY20" fmla="*/ 152234 h 358198"/>
                  <a:gd name="connsiteX21" fmla="*/ 747 w 358328"/>
                  <a:gd name="connsiteY21" fmla="*/ 152980 h 358198"/>
                  <a:gd name="connsiteX22" fmla="*/ 0 w 358328"/>
                  <a:gd name="connsiteY22" fmla="*/ 153726 h 358198"/>
                  <a:gd name="connsiteX23" fmla="*/ 0 w 358328"/>
                  <a:gd name="connsiteY23" fmla="*/ 154473 h 358198"/>
                  <a:gd name="connsiteX24" fmla="*/ 0 w 358328"/>
                  <a:gd name="connsiteY24" fmla="*/ 155219 h 358198"/>
                  <a:gd name="connsiteX25" fmla="*/ 0 w 358328"/>
                  <a:gd name="connsiteY25" fmla="*/ 155965 h 358198"/>
                  <a:gd name="connsiteX26" fmla="*/ 0 w 358328"/>
                  <a:gd name="connsiteY26" fmla="*/ 350736 h 358198"/>
                  <a:gd name="connsiteX27" fmla="*/ 7465 w 358328"/>
                  <a:gd name="connsiteY27" fmla="*/ 358198 h 358198"/>
                  <a:gd name="connsiteX28" fmla="*/ 350863 w 358328"/>
                  <a:gd name="connsiteY28" fmla="*/ 358198 h 358198"/>
                  <a:gd name="connsiteX29" fmla="*/ 358328 w 358328"/>
                  <a:gd name="connsiteY29" fmla="*/ 350736 h 358198"/>
                  <a:gd name="connsiteX30" fmla="*/ 358328 w 358328"/>
                  <a:gd name="connsiteY30" fmla="*/ 155965 h 358198"/>
                  <a:gd name="connsiteX31" fmla="*/ 303832 w 358328"/>
                  <a:gd name="connsiteY31" fmla="*/ 129847 h 358198"/>
                  <a:gd name="connsiteX32" fmla="*/ 336679 w 358328"/>
                  <a:gd name="connsiteY32" fmla="*/ 155965 h 358198"/>
                  <a:gd name="connsiteX33" fmla="*/ 303832 w 358328"/>
                  <a:gd name="connsiteY33" fmla="*/ 177606 h 358198"/>
                  <a:gd name="connsiteX34" fmla="*/ 303832 w 358328"/>
                  <a:gd name="connsiteY34" fmla="*/ 129847 h 358198"/>
                  <a:gd name="connsiteX35" fmla="*/ 66440 w 358328"/>
                  <a:gd name="connsiteY35" fmla="*/ 14925 h 358198"/>
                  <a:gd name="connsiteX36" fmla="*/ 288902 w 358328"/>
                  <a:gd name="connsiteY36" fmla="*/ 14925 h 358198"/>
                  <a:gd name="connsiteX37" fmla="*/ 288902 w 358328"/>
                  <a:gd name="connsiteY37" fmla="*/ 187308 h 358198"/>
                  <a:gd name="connsiteX38" fmla="*/ 177671 w 358328"/>
                  <a:gd name="connsiteY38" fmla="*/ 261932 h 358198"/>
                  <a:gd name="connsiteX39" fmla="*/ 66440 w 358328"/>
                  <a:gd name="connsiteY39" fmla="*/ 187308 h 358198"/>
                  <a:gd name="connsiteX40" fmla="*/ 66440 w 358328"/>
                  <a:gd name="connsiteY40" fmla="*/ 14925 h 358198"/>
                  <a:gd name="connsiteX41" fmla="*/ 51510 w 358328"/>
                  <a:gd name="connsiteY41" fmla="*/ 129847 h 358198"/>
                  <a:gd name="connsiteX42" fmla="*/ 51510 w 358328"/>
                  <a:gd name="connsiteY42" fmla="*/ 177606 h 358198"/>
                  <a:gd name="connsiteX43" fmla="*/ 18663 w 358328"/>
                  <a:gd name="connsiteY43" fmla="*/ 155965 h 358198"/>
                  <a:gd name="connsiteX44" fmla="*/ 51510 w 358328"/>
                  <a:gd name="connsiteY44" fmla="*/ 129847 h 358198"/>
                  <a:gd name="connsiteX45" fmla="*/ 341905 w 358328"/>
                  <a:gd name="connsiteY45" fmla="*/ 343273 h 358198"/>
                  <a:gd name="connsiteX46" fmla="*/ 13437 w 358328"/>
                  <a:gd name="connsiteY46" fmla="*/ 343273 h 358198"/>
                  <a:gd name="connsiteX47" fmla="*/ 13437 w 358328"/>
                  <a:gd name="connsiteY47" fmla="*/ 170144 h 358198"/>
                  <a:gd name="connsiteX48" fmla="*/ 53749 w 358328"/>
                  <a:gd name="connsiteY48" fmla="*/ 197009 h 358198"/>
                  <a:gd name="connsiteX49" fmla="*/ 55989 w 358328"/>
                  <a:gd name="connsiteY49" fmla="*/ 198501 h 358198"/>
                  <a:gd name="connsiteX50" fmla="*/ 173192 w 358328"/>
                  <a:gd name="connsiteY50" fmla="*/ 276857 h 358198"/>
                  <a:gd name="connsiteX51" fmla="*/ 177671 w 358328"/>
                  <a:gd name="connsiteY51" fmla="*/ 278350 h 358198"/>
                  <a:gd name="connsiteX52" fmla="*/ 182150 w 358328"/>
                  <a:gd name="connsiteY52" fmla="*/ 276857 h 358198"/>
                  <a:gd name="connsiteX53" fmla="*/ 299353 w 358328"/>
                  <a:gd name="connsiteY53" fmla="*/ 198501 h 358198"/>
                  <a:gd name="connsiteX54" fmla="*/ 301593 w 358328"/>
                  <a:gd name="connsiteY54" fmla="*/ 197009 h 358198"/>
                  <a:gd name="connsiteX55" fmla="*/ 341905 w 358328"/>
                  <a:gd name="connsiteY55" fmla="*/ 170144 h 358198"/>
                  <a:gd name="connsiteX56" fmla="*/ 341905 w 358328"/>
                  <a:gd name="connsiteY56" fmla="*/ 343273 h 35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358328" h="358198">
                    <a:moveTo>
                      <a:pt x="356835" y="155965"/>
                    </a:moveTo>
                    <a:cubicBezTo>
                      <a:pt x="356835" y="155965"/>
                      <a:pt x="356835" y="155965"/>
                      <a:pt x="356835" y="155965"/>
                    </a:cubicBezTo>
                    <a:cubicBezTo>
                      <a:pt x="356835" y="155219"/>
                      <a:pt x="356835" y="155219"/>
                      <a:pt x="356835" y="154473"/>
                    </a:cubicBezTo>
                    <a:cubicBezTo>
                      <a:pt x="356835" y="154473"/>
                      <a:pt x="356835" y="153726"/>
                      <a:pt x="356835" y="153726"/>
                    </a:cubicBezTo>
                    <a:cubicBezTo>
                      <a:pt x="356835" y="152980"/>
                      <a:pt x="356835" y="152980"/>
                      <a:pt x="356088" y="152980"/>
                    </a:cubicBezTo>
                    <a:cubicBezTo>
                      <a:pt x="356088" y="152980"/>
                      <a:pt x="356088" y="152234"/>
                      <a:pt x="356088" y="152234"/>
                    </a:cubicBezTo>
                    <a:cubicBezTo>
                      <a:pt x="356088" y="152234"/>
                      <a:pt x="356088" y="152234"/>
                      <a:pt x="356088" y="152234"/>
                    </a:cubicBezTo>
                    <a:cubicBezTo>
                      <a:pt x="356088" y="152234"/>
                      <a:pt x="356088" y="152234"/>
                      <a:pt x="355342" y="151488"/>
                    </a:cubicBezTo>
                    <a:cubicBezTo>
                      <a:pt x="355342" y="151488"/>
                      <a:pt x="354595" y="150741"/>
                      <a:pt x="354595" y="150741"/>
                    </a:cubicBezTo>
                    <a:cubicBezTo>
                      <a:pt x="354595" y="150741"/>
                      <a:pt x="354595" y="150741"/>
                      <a:pt x="354595" y="150741"/>
                    </a:cubicBezTo>
                    <a:lnTo>
                      <a:pt x="304579" y="111190"/>
                    </a:lnTo>
                    <a:lnTo>
                      <a:pt x="304579" y="7462"/>
                    </a:lnTo>
                    <a:cubicBezTo>
                      <a:pt x="304579" y="2985"/>
                      <a:pt x="301593" y="0"/>
                      <a:pt x="297114" y="0"/>
                    </a:cubicBezTo>
                    <a:lnTo>
                      <a:pt x="59721" y="0"/>
                    </a:lnTo>
                    <a:cubicBezTo>
                      <a:pt x="55242" y="0"/>
                      <a:pt x="52256" y="2985"/>
                      <a:pt x="52256" y="7462"/>
                    </a:cubicBezTo>
                    <a:lnTo>
                      <a:pt x="52256" y="111190"/>
                    </a:lnTo>
                    <a:lnTo>
                      <a:pt x="2240" y="150741"/>
                    </a:lnTo>
                    <a:cubicBezTo>
                      <a:pt x="2240" y="150741"/>
                      <a:pt x="2240" y="150741"/>
                      <a:pt x="2240" y="150741"/>
                    </a:cubicBezTo>
                    <a:cubicBezTo>
                      <a:pt x="2240" y="150741"/>
                      <a:pt x="1493" y="151488"/>
                      <a:pt x="1493" y="151488"/>
                    </a:cubicBezTo>
                    <a:cubicBezTo>
                      <a:pt x="1493" y="151488"/>
                      <a:pt x="1493" y="151488"/>
                      <a:pt x="747" y="152234"/>
                    </a:cubicBezTo>
                    <a:cubicBezTo>
                      <a:pt x="747" y="152234"/>
                      <a:pt x="747" y="152234"/>
                      <a:pt x="747" y="152234"/>
                    </a:cubicBezTo>
                    <a:cubicBezTo>
                      <a:pt x="747" y="152234"/>
                      <a:pt x="747" y="152980"/>
                      <a:pt x="747" y="152980"/>
                    </a:cubicBezTo>
                    <a:cubicBezTo>
                      <a:pt x="747" y="152980"/>
                      <a:pt x="747" y="153726"/>
                      <a:pt x="0" y="153726"/>
                    </a:cubicBezTo>
                    <a:cubicBezTo>
                      <a:pt x="0" y="153726"/>
                      <a:pt x="0" y="154473"/>
                      <a:pt x="0" y="154473"/>
                    </a:cubicBezTo>
                    <a:cubicBezTo>
                      <a:pt x="0" y="154473"/>
                      <a:pt x="0" y="155219"/>
                      <a:pt x="0" y="155219"/>
                    </a:cubicBezTo>
                    <a:cubicBezTo>
                      <a:pt x="0" y="155219"/>
                      <a:pt x="0" y="155219"/>
                      <a:pt x="0" y="155965"/>
                    </a:cubicBezTo>
                    <a:lnTo>
                      <a:pt x="0" y="350736"/>
                    </a:lnTo>
                    <a:cubicBezTo>
                      <a:pt x="0" y="355213"/>
                      <a:pt x="2986" y="358198"/>
                      <a:pt x="7465" y="358198"/>
                    </a:cubicBezTo>
                    <a:lnTo>
                      <a:pt x="350863" y="358198"/>
                    </a:lnTo>
                    <a:cubicBezTo>
                      <a:pt x="355342" y="358198"/>
                      <a:pt x="358328" y="355213"/>
                      <a:pt x="358328" y="350736"/>
                    </a:cubicBezTo>
                    <a:lnTo>
                      <a:pt x="358328" y="155965"/>
                    </a:lnTo>
                    <a:close/>
                    <a:moveTo>
                      <a:pt x="303832" y="129847"/>
                    </a:moveTo>
                    <a:lnTo>
                      <a:pt x="336679" y="155965"/>
                    </a:lnTo>
                    <a:lnTo>
                      <a:pt x="303832" y="177606"/>
                    </a:lnTo>
                    <a:lnTo>
                      <a:pt x="303832" y="129847"/>
                    </a:lnTo>
                    <a:close/>
                    <a:moveTo>
                      <a:pt x="66440" y="14925"/>
                    </a:moveTo>
                    <a:lnTo>
                      <a:pt x="288902" y="14925"/>
                    </a:lnTo>
                    <a:lnTo>
                      <a:pt x="288902" y="187308"/>
                    </a:lnTo>
                    <a:lnTo>
                      <a:pt x="177671" y="261932"/>
                    </a:lnTo>
                    <a:lnTo>
                      <a:pt x="66440" y="187308"/>
                    </a:lnTo>
                    <a:lnTo>
                      <a:pt x="66440" y="14925"/>
                    </a:lnTo>
                    <a:close/>
                    <a:moveTo>
                      <a:pt x="51510" y="129847"/>
                    </a:moveTo>
                    <a:lnTo>
                      <a:pt x="51510" y="177606"/>
                    </a:lnTo>
                    <a:lnTo>
                      <a:pt x="18663" y="155965"/>
                    </a:lnTo>
                    <a:lnTo>
                      <a:pt x="51510" y="129847"/>
                    </a:lnTo>
                    <a:close/>
                    <a:moveTo>
                      <a:pt x="341905" y="343273"/>
                    </a:moveTo>
                    <a:lnTo>
                      <a:pt x="13437" y="343273"/>
                    </a:lnTo>
                    <a:lnTo>
                      <a:pt x="13437" y="170144"/>
                    </a:lnTo>
                    <a:lnTo>
                      <a:pt x="53749" y="197009"/>
                    </a:lnTo>
                    <a:cubicBezTo>
                      <a:pt x="54496" y="197755"/>
                      <a:pt x="55242" y="198501"/>
                      <a:pt x="55989" y="198501"/>
                    </a:cubicBezTo>
                    <a:lnTo>
                      <a:pt x="173192" y="276857"/>
                    </a:lnTo>
                    <a:cubicBezTo>
                      <a:pt x="174685" y="277603"/>
                      <a:pt x="176178" y="278350"/>
                      <a:pt x="177671" y="278350"/>
                    </a:cubicBezTo>
                    <a:cubicBezTo>
                      <a:pt x="179164" y="278350"/>
                      <a:pt x="180657" y="277603"/>
                      <a:pt x="182150" y="276857"/>
                    </a:cubicBezTo>
                    <a:lnTo>
                      <a:pt x="299353" y="198501"/>
                    </a:lnTo>
                    <a:cubicBezTo>
                      <a:pt x="300100" y="197755"/>
                      <a:pt x="300846" y="197755"/>
                      <a:pt x="301593" y="197009"/>
                    </a:cubicBezTo>
                    <a:lnTo>
                      <a:pt x="341905" y="170144"/>
                    </a:lnTo>
                    <a:lnTo>
                      <a:pt x="341905" y="343273"/>
                    </a:lnTo>
                    <a:close/>
                  </a:path>
                </a:pathLst>
              </a:custGeom>
              <a:grpFill/>
              <a:ln w="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32" name="Freeform 1621">
                <a:extLst>
                  <a:ext uri="{FF2B5EF4-FFF2-40B4-BE49-F238E27FC236}">
                    <a16:creationId xmlns:a16="http://schemas.microsoft.com/office/drawing/2014/main" id="{91055F36-70D1-5448-BB10-1F01F82D1705}"/>
                  </a:ext>
                </a:extLst>
              </p:cNvPr>
              <p:cNvSpPr/>
              <p:nvPr/>
            </p:nvSpPr>
            <p:spPr>
              <a:xfrm>
                <a:off x="3448993" y="4722463"/>
                <a:ext cx="114263" cy="12216"/>
              </a:xfrm>
              <a:custGeom>
                <a:avLst/>
                <a:gdLst>
                  <a:gd name="connsiteX0" fmla="*/ 0 w 139598"/>
                  <a:gd name="connsiteY0" fmla="*/ 0 h 14924"/>
                  <a:gd name="connsiteX1" fmla="*/ 139599 w 139598"/>
                  <a:gd name="connsiteY1" fmla="*/ 0 h 14924"/>
                  <a:gd name="connsiteX2" fmla="*/ 139599 w 139598"/>
                  <a:gd name="connsiteY2" fmla="*/ 14925 h 14924"/>
                  <a:gd name="connsiteX3" fmla="*/ 0 w 139598"/>
                  <a:gd name="connsiteY3" fmla="*/ 14925 h 14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598" h="14924">
                    <a:moveTo>
                      <a:pt x="0" y="0"/>
                    </a:moveTo>
                    <a:lnTo>
                      <a:pt x="139599" y="0"/>
                    </a:lnTo>
                    <a:lnTo>
                      <a:pt x="139599" y="14925"/>
                    </a:lnTo>
                    <a:lnTo>
                      <a:pt x="0" y="14925"/>
                    </a:lnTo>
                    <a:close/>
                  </a:path>
                </a:pathLst>
              </a:custGeom>
              <a:grpFill/>
              <a:ln w="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33" name="Freeform 1622">
                <a:extLst>
                  <a:ext uri="{FF2B5EF4-FFF2-40B4-BE49-F238E27FC236}">
                    <a16:creationId xmlns:a16="http://schemas.microsoft.com/office/drawing/2014/main" id="{F7E81738-52C4-0845-9F7C-87BF9452AD21}"/>
                  </a:ext>
                </a:extLst>
              </p:cNvPr>
              <p:cNvSpPr/>
              <p:nvPr/>
            </p:nvSpPr>
            <p:spPr>
              <a:xfrm>
                <a:off x="3448993" y="4760945"/>
                <a:ext cx="114263" cy="12216"/>
              </a:xfrm>
              <a:custGeom>
                <a:avLst/>
                <a:gdLst>
                  <a:gd name="connsiteX0" fmla="*/ 0 w 139598"/>
                  <a:gd name="connsiteY0" fmla="*/ 0 h 14924"/>
                  <a:gd name="connsiteX1" fmla="*/ 139599 w 139598"/>
                  <a:gd name="connsiteY1" fmla="*/ 0 h 14924"/>
                  <a:gd name="connsiteX2" fmla="*/ 139599 w 139598"/>
                  <a:gd name="connsiteY2" fmla="*/ 14925 h 14924"/>
                  <a:gd name="connsiteX3" fmla="*/ 0 w 139598"/>
                  <a:gd name="connsiteY3" fmla="*/ 14925 h 14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598" h="14924">
                    <a:moveTo>
                      <a:pt x="0" y="0"/>
                    </a:moveTo>
                    <a:lnTo>
                      <a:pt x="139599" y="0"/>
                    </a:lnTo>
                    <a:lnTo>
                      <a:pt x="139599" y="14925"/>
                    </a:lnTo>
                    <a:lnTo>
                      <a:pt x="0" y="14925"/>
                    </a:lnTo>
                    <a:close/>
                  </a:path>
                </a:pathLst>
              </a:custGeom>
              <a:grpFill/>
              <a:ln w="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34" name="Freeform 1623">
                <a:extLst>
                  <a:ext uri="{FF2B5EF4-FFF2-40B4-BE49-F238E27FC236}">
                    <a16:creationId xmlns:a16="http://schemas.microsoft.com/office/drawing/2014/main" id="{4C535825-1B02-3649-84E5-536FCA216506}"/>
                  </a:ext>
                </a:extLst>
              </p:cNvPr>
              <p:cNvSpPr/>
              <p:nvPr/>
            </p:nvSpPr>
            <p:spPr>
              <a:xfrm>
                <a:off x="3448993" y="4798815"/>
                <a:ext cx="114263" cy="12216"/>
              </a:xfrm>
              <a:custGeom>
                <a:avLst/>
                <a:gdLst>
                  <a:gd name="connsiteX0" fmla="*/ 0 w 139598"/>
                  <a:gd name="connsiteY0" fmla="*/ 0 h 14924"/>
                  <a:gd name="connsiteX1" fmla="*/ 139599 w 139598"/>
                  <a:gd name="connsiteY1" fmla="*/ 0 h 14924"/>
                  <a:gd name="connsiteX2" fmla="*/ 139599 w 139598"/>
                  <a:gd name="connsiteY2" fmla="*/ 14925 h 14924"/>
                  <a:gd name="connsiteX3" fmla="*/ 0 w 139598"/>
                  <a:gd name="connsiteY3" fmla="*/ 14925 h 14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598" h="14924">
                    <a:moveTo>
                      <a:pt x="0" y="0"/>
                    </a:moveTo>
                    <a:lnTo>
                      <a:pt x="139599" y="0"/>
                    </a:lnTo>
                    <a:lnTo>
                      <a:pt x="139599" y="14925"/>
                    </a:lnTo>
                    <a:lnTo>
                      <a:pt x="0" y="14925"/>
                    </a:lnTo>
                    <a:close/>
                  </a:path>
                </a:pathLst>
              </a:custGeom>
              <a:grpFill/>
              <a:ln w="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35" name="Freeform 1624">
                <a:extLst>
                  <a:ext uri="{FF2B5EF4-FFF2-40B4-BE49-F238E27FC236}">
                    <a16:creationId xmlns:a16="http://schemas.microsoft.com/office/drawing/2014/main" id="{099F85CB-6286-0748-810F-BF7E824708E1}"/>
                  </a:ext>
                </a:extLst>
              </p:cNvPr>
              <p:cNvSpPr/>
              <p:nvPr/>
            </p:nvSpPr>
            <p:spPr>
              <a:xfrm>
                <a:off x="3448993" y="4837296"/>
                <a:ext cx="114263" cy="12216"/>
              </a:xfrm>
              <a:custGeom>
                <a:avLst/>
                <a:gdLst>
                  <a:gd name="connsiteX0" fmla="*/ 0 w 139598"/>
                  <a:gd name="connsiteY0" fmla="*/ 0 h 14924"/>
                  <a:gd name="connsiteX1" fmla="*/ 139599 w 139598"/>
                  <a:gd name="connsiteY1" fmla="*/ 0 h 14924"/>
                  <a:gd name="connsiteX2" fmla="*/ 139599 w 139598"/>
                  <a:gd name="connsiteY2" fmla="*/ 14925 h 14924"/>
                  <a:gd name="connsiteX3" fmla="*/ 0 w 139598"/>
                  <a:gd name="connsiteY3" fmla="*/ 14925 h 14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598" h="14924">
                    <a:moveTo>
                      <a:pt x="0" y="0"/>
                    </a:moveTo>
                    <a:lnTo>
                      <a:pt x="139599" y="0"/>
                    </a:lnTo>
                    <a:lnTo>
                      <a:pt x="139599" y="14925"/>
                    </a:lnTo>
                    <a:lnTo>
                      <a:pt x="0" y="14925"/>
                    </a:lnTo>
                    <a:close/>
                  </a:path>
                </a:pathLst>
              </a:custGeom>
              <a:grpFill/>
              <a:ln w="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214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3DF5AF8-CBA1-EE48-86EB-62DB29084E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898" y="965508"/>
            <a:ext cx="6858000" cy="6858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DE9A923-4B27-8C4C-AAF7-D24C34C461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23939" y="-2001827"/>
            <a:ext cx="6858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8869A-546D-4D45-B8A9-633DA10D6637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VPN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3942" y="965508"/>
            <a:ext cx="10882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</a:t>
            </a:r>
            <a:r>
              <a:rPr lang="ru-RU" sz="1600" dirty="0" smtClean="0"/>
              <a:t>иртуальная </a:t>
            </a:r>
            <a:r>
              <a:rPr lang="ru-RU" sz="1600" dirty="0"/>
              <a:t>частная сеть, обеспечивающая соединение «поверх» обычного Интернета. На данные момент многие пользователи предпочитают использовать бесплатные сервисы VPN. Однако стоит помнить, </a:t>
            </a:r>
            <a:r>
              <a:rPr lang="ru-RU" sz="1600" dirty="0" smtClean="0"/>
              <a:t>что </a:t>
            </a:r>
            <a:r>
              <a:rPr lang="ru-RU" sz="1600" dirty="0"/>
              <a:t>при использовании таких сервисов </a:t>
            </a:r>
            <a:r>
              <a:rPr lang="ru-RU" sz="1600" dirty="0" smtClean="0"/>
              <a:t>существуют </a:t>
            </a:r>
            <a:r>
              <a:rPr lang="ru-RU" sz="1600" dirty="0"/>
              <a:t>определенные риски.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64160" y="2089175"/>
            <a:ext cx="4152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83AD4"/>
                </a:solidFill>
                <a:latin typeface="+mj-lt"/>
              </a:rPr>
              <a:t>РИСКИ ПРИ ИСПОЛЬЗОВАНИИ VPN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161DD9C9-C780-A04D-91B5-B09FD8DB41D3}"/>
              </a:ext>
            </a:extLst>
          </p:cNvPr>
          <p:cNvCxnSpPr>
            <a:cxnSpLocks/>
          </p:cNvCxnSpPr>
          <p:nvPr/>
        </p:nvCxnSpPr>
        <p:spPr>
          <a:xfrm>
            <a:off x="0" y="1322696"/>
            <a:ext cx="973943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99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03ABE0F1-7A38-7A42-B28B-60F98803B81D}"/>
              </a:ext>
            </a:extLst>
          </p:cNvPr>
          <p:cNvSpPr>
            <a:spLocks noChangeAspect="1"/>
          </p:cNvSpPr>
          <p:nvPr/>
        </p:nvSpPr>
        <p:spPr>
          <a:xfrm>
            <a:off x="-397786" y="2885772"/>
            <a:ext cx="11553466" cy="3566694"/>
          </a:xfrm>
          <a:prstGeom prst="roundRect">
            <a:avLst>
              <a:gd name="adj" fmla="val 6260"/>
            </a:avLst>
          </a:prstGeom>
          <a:gradFill>
            <a:gsLst>
              <a:gs pos="0">
                <a:schemeClr val="bg1">
                  <a:alpha val="10000"/>
                </a:schemeClr>
              </a:gs>
              <a:gs pos="99000">
                <a:schemeClr val="bg1">
                  <a:alpha val="35000"/>
                </a:schemeClr>
              </a:gs>
            </a:gsLst>
            <a:lin ang="2700000" scaled="0"/>
          </a:gradFill>
          <a:ln w="19050">
            <a:gradFill>
              <a:gsLst>
                <a:gs pos="0">
                  <a:schemeClr val="bg1">
                    <a:alpha val="15158"/>
                  </a:schemeClr>
                </a:gs>
                <a:gs pos="97000">
                  <a:schemeClr val="bg1">
                    <a:alpha val="23259"/>
                  </a:schemeClr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4" name="Image 7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/>
        </p:blipFill>
        <p:spPr>
          <a:xfrm>
            <a:off x="632996" y="2441463"/>
            <a:ext cx="4408561" cy="4196463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6112840" y="3060397"/>
            <a:ext cx="425750" cy="395077"/>
            <a:chOff x="5536651" y="3152672"/>
            <a:chExt cx="416266" cy="386276"/>
          </a:xfrm>
        </p:grpSpPr>
        <p:sp>
          <p:nvSpPr>
            <p:cNvPr id="36" name="Овал 35"/>
            <p:cNvSpPr/>
            <p:nvPr/>
          </p:nvSpPr>
          <p:spPr>
            <a:xfrm>
              <a:off x="5546914" y="3152672"/>
              <a:ext cx="398806" cy="386276"/>
            </a:xfrm>
            <a:prstGeom prst="ellipse">
              <a:avLst/>
            </a:prstGeom>
            <a:gradFill>
              <a:gsLst>
                <a:gs pos="0">
                  <a:srgbClr val="3E6CFB"/>
                </a:gs>
                <a:gs pos="97000">
                  <a:srgbClr val="0F36B2"/>
                </a:gs>
              </a:gsLst>
              <a:lin ang="2700000" scaled="0"/>
            </a:gradFill>
            <a:ln w="12700">
              <a:noFill/>
            </a:ln>
            <a:effectLst>
              <a:outerShdw blurRad="50800" dist="38100" sx="98000" sy="98000" algn="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9074A294-AF2B-234E-9ACE-8768E6208690}"/>
                </a:ext>
              </a:extLst>
            </p:cNvPr>
            <p:cNvSpPr/>
            <p:nvPr/>
          </p:nvSpPr>
          <p:spPr>
            <a:xfrm>
              <a:off x="5536651" y="3247991"/>
              <a:ext cx="416266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8462" algn="ctr">
                <a:spcAft>
                  <a:spcPts val="600"/>
                </a:spcAft>
              </a:pPr>
              <a:r>
                <a:rPr lang="ru-RU" sz="1400" b="1" dirty="0" smtClean="0">
                  <a:solidFill>
                    <a:schemeClr val="bg1"/>
                  </a:solidFill>
                  <a:latin typeface="VTB Group Demi Bold" panose="020B0503040504020204" pitchFamily="34" charset="0"/>
                </a:rPr>
                <a:t>01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E17F28A-4ACD-BF48-B29D-2197E2CBCE92}"/>
              </a:ext>
            </a:extLst>
          </p:cNvPr>
          <p:cNvSpPr/>
          <p:nvPr/>
        </p:nvSpPr>
        <p:spPr>
          <a:xfrm>
            <a:off x="6821300" y="3080279"/>
            <a:ext cx="378163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8462">
              <a:spcAft>
                <a:spcPts val="600"/>
              </a:spcAft>
            </a:pPr>
            <a:r>
              <a:rPr lang="ru-RU" sz="1400" b="1" dirty="0" smtClean="0">
                <a:solidFill>
                  <a:schemeClr val="accent1"/>
                </a:solidFill>
                <a:latin typeface="VTB Group Demi Bold" panose="020B0503040504020204" pitchFamily="34" charset="0"/>
              </a:rPr>
              <a:t>НЕТ ГАРАНТИЙ БЕЗОПАСНОСТИ</a:t>
            </a:r>
            <a:r>
              <a:rPr lang="ru-RU" sz="1400" b="1" dirty="0">
                <a:solidFill>
                  <a:srgbClr val="00A1F2"/>
                </a:solidFill>
                <a:latin typeface="VTB Group Demi Bold" panose="020B0503040504020204" pitchFamily="34" charset="0"/>
              </a:rPr>
              <a:t/>
            </a:r>
            <a:br>
              <a:rPr lang="ru-RU" sz="1400" b="1" dirty="0">
                <a:solidFill>
                  <a:srgbClr val="00A1F2"/>
                </a:solidFill>
                <a:latin typeface="VTB Group Demi Bold" panose="020B0503040504020204" pitchFamily="34" charset="0"/>
              </a:rPr>
            </a:b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подключении к бесплатным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VPN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-сервисам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нет гарантии сохранения конфиденциальных данных (логины, пароли и т.д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6123767" y="4200884"/>
            <a:ext cx="425750" cy="395077"/>
            <a:chOff x="5536651" y="3152672"/>
            <a:chExt cx="416266" cy="386276"/>
          </a:xfrm>
        </p:grpSpPr>
        <p:sp>
          <p:nvSpPr>
            <p:cNvPr id="39" name="Овал 38"/>
            <p:cNvSpPr/>
            <p:nvPr/>
          </p:nvSpPr>
          <p:spPr>
            <a:xfrm>
              <a:off x="5546914" y="3152672"/>
              <a:ext cx="398806" cy="386276"/>
            </a:xfrm>
            <a:prstGeom prst="ellipse">
              <a:avLst/>
            </a:prstGeom>
            <a:gradFill>
              <a:gsLst>
                <a:gs pos="0">
                  <a:srgbClr val="3E6CFB"/>
                </a:gs>
                <a:gs pos="97000">
                  <a:srgbClr val="0F36B2"/>
                </a:gs>
              </a:gsLst>
              <a:lin ang="2700000" scaled="0"/>
            </a:gradFill>
            <a:ln w="12700">
              <a:noFill/>
            </a:ln>
            <a:effectLst>
              <a:outerShdw blurRad="50800" dist="38100" sx="98000" sy="98000" algn="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9074A294-AF2B-234E-9ACE-8768E6208690}"/>
                </a:ext>
              </a:extLst>
            </p:cNvPr>
            <p:cNvSpPr/>
            <p:nvPr/>
          </p:nvSpPr>
          <p:spPr>
            <a:xfrm>
              <a:off x="5536651" y="3247991"/>
              <a:ext cx="416266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8462" algn="ctr">
                <a:spcAft>
                  <a:spcPts val="600"/>
                </a:spcAft>
              </a:pPr>
              <a:r>
                <a:rPr lang="ru-RU" sz="1400" b="1" dirty="0" smtClean="0">
                  <a:solidFill>
                    <a:schemeClr val="bg1"/>
                  </a:solidFill>
                  <a:latin typeface="VTB Group Demi Bold" panose="020B0503040504020204" pitchFamily="34" charset="0"/>
                </a:rPr>
                <a:t>02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E17F28A-4ACD-BF48-B29D-2197E2CBCE92}"/>
              </a:ext>
            </a:extLst>
          </p:cNvPr>
          <p:cNvSpPr/>
          <p:nvPr/>
        </p:nvSpPr>
        <p:spPr>
          <a:xfrm>
            <a:off x="6821300" y="4225995"/>
            <a:ext cx="4177192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8462">
              <a:spcAft>
                <a:spcPts val="600"/>
              </a:spcAft>
            </a:pPr>
            <a:r>
              <a:rPr lang="ru-RU" sz="1400" b="1" dirty="0" smtClean="0">
                <a:solidFill>
                  <a:schemeClr val="accent1"/>
                </a:solidFill>
                <a:latin typeface="VTB Group Demi Bold" panose="020B0503040504020204" pitchFamily="34" charset="0"/>
              </a:rPr>
              <a:t>МОЖЕТ СКОМПРОМЕТИРОВАТЬ ДАННЫЕ ПОЛЬЗОВАТЕЛЯ</a:t>
            </a:r>
            <a:r>
              <a:rPr lang="ru-RU" sz="1400" b="1" dirty="0" smtClean="0">
                <a:solidFill>
                  <a:srgbClr val="00A1F2"/>
                </a:solidFill>
                <a:latin typeface="VTB Group Demi Bold" panose="020B0503040504020204" pitchFamily="34" charset="0"/>
              </a:rPr>
              <a:t/>
            </a:r>
            <a:br>
              <a:rPr lang="ru-RU" sz="1400" b="1" dirty="0" smtClean="0">
                <a:solidFill>
                  <a:srgbClr val="00A1F2"/>
                </a:solidFill>
                <a:latin typeface="VTB Group Demi Bold" panose="020B0503040504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именно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продавать информацию о трафике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различных целей; собирать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многократно перепродавать сведения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действиях пользователя в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сети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6123767" y="5536494"/>
            <a:ext cx="425750" cy="395077"/>
            <a:chOff x="5536651" y="3152672"/>
            <a:chExt cx="416266" cy="386276"/>
          </a:xfrm>
        </p:grpSpPr>
        <p:sp>
          <p:nvSpPr>
            <p:cNvPr id="42" name="Овал 41"/>
            <p:cNvSpPr/>
            <p:nvPr/>
          </p:nvSpPr>
          <p:spPr>
            <a:xfrm>
              <a:off x="5546914" y="3152672"/>
              <a:ext cx="398806" cy="386276"/>
            </a:xfrm>
            <a:prstGeom prst="ellipse">
              <a:avLst/>
            </a:prstGeom>
            <a:gradFill>
              <a:gsLst>
                <a:gs pos="0">
                  <a:srgbClr val="3E6CFB"/>
                </a:gs>
                <a:gs pos="97000">
                  <a:srgbClr val="0F36B2"/>
                </a:gs>
              </a:gsLst>
              <a:lin ang="2700000" scaled="0"/>
            </a:gradFill>
            <a:ln w="12700">
              <a:noFill/>
            </a:ln>
            <a:effectLst>
              <a:outerShdw blurRad="50800" dist="38100" sx="98000" sy="98000" algn="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9074A294-AF2B-234E-9ACE-8768E6208690}"/>
                </a:ext>
              </a:extLst>
            </p:cNvPr>
            <p:cNvSpPr/>
            <p:nvPr/>
          </p:nvSpPr>
          <p:spPr>
            <a:xfrm>
              <a:off x="5536651" y="3236529"/>
              <a:ext cx="416266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8462" algn="ctr">
                <a:spcAft>
                  <a:spcPts val="600"/>
                </a:spcAft>
              </a:pPr>
              <a:r>
                <a:rPr lang="ru-RU" sz="1400" b="1" dirty="0" smtClean="0">
                  <a:solidFill>
                    <a:schemeClr val="bg1"/>
                  </a:solidFill>
                  <a:latin typeface="VTB Group Demi Bold" panose="020B0503040504020204" pitchFamily="34" charset="0"/>
                </a:rPr>
                <a:t>03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E17F28A-4ACD-BF48-B29D-2197E2CBCE92}"/>
              </a:ext>
            </a:extLst>
          </p:cNvPr>
          <p:cNvSpPr/>
          <p:nvPr/>
        </p:nvSpPr>
        <p:spPr>
          <a:xfrm>
            <a:off x="6821300" y="5556376"/>
            <a:ext cx="2898052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8462">
              <a:spcAft>
                <a:spcPts val="600"/>
              </a:spcAft>
            </a:pPr>
            <a:r>
              <a:rPr lang="ru-RU" sz="1400" b="1" dirty="0" smtClean="0">
                <a:solidFill>
                  <a:schemeClr val="accent1"/>
                </a:solidFill>
                <a:latin typeface="VTB Group Demi Bold" panose="020B0503040504020204" pitchFamily="34" charset="0"/>
              </a:rPr>
              <a:t>МОЖЕТ СОДЕРЖАТЬ ВИРУС</a:t>
            </a:r>
            <a:r>
              <a:rPr lang="ru-RU" sz="1400" b="1" dirty="0" smtClean="0">
                <a:solidFill>
                  <a:srgbClr val="00A1F2"/>
                </a:solidFill>
                <a:latin typeface="VTB Group Demi Bold" panose="020B0503040504020204" pitchFamily="34" charset="0"/>
              </a:rPr>
              <a:t/>
            </a:r>
            <a:br>
              <a:rPr lang="ru-RU" sz="1400" b="1" dirty="0" smtClean="0">
                <a:solidFill>
                  <a:srgbClr val="00A1F2"/>
                </a:solidFill>
                <a:latin typeface="VTB Group Demi Bold" panose="020B0503040504020204" pitchFamily="34" charset="0"/>
              </a:rPr>
            </a:b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который может навредить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устройству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4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18150" y="4166909"/>
            <a:ext cx="6858594" cy="685859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8869A-546D-4D45-B8A9-633DA10D6637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8813" y="633110"/>
            <a:ext cx="10656887" cy="322388"/>
          </a:xfrm>
        </p:spPr>
        <p:txBody>
          <a:bodyPr/>
          <a:lstStyle/>
          <a:p>
            <a:r>
              <a:rPr lang="ru-RU" dirty="0"/>
              <a:t>СОЦИАЛЬНАЯ ИНЖЕНЕРИЯ: ТЕЛЕФОННОЕ МОШЕННИЧЕСТВО 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67BCAAF7-1EB5-42AF-ACA0-A6FFB663954C}"/>
              </a:ext>
            </a:extLst>
          </p:cNvPr>
          <p:cNvGrpSpPr/>
          <p:nvPr/>
        </p:nvGrpSpPr>
        <p:grpSpPr>
          <a:xfrm>
            <a:off x="354572" y="1277628"/>
            <a:ext cx="5208874" cy="5010153"/>
            <a:chOff x="4405148" y="1070494"/>
            <a:chExt cx="2226171" cy="1997550"/>
          </a:xfrm>
        </p:grpSpPr>
        <p:sp>
          <p:nvSpPr>
            <p:cNvPr id="11" name="Скругленный прямоугольник 10">
              <a:extLst>
                <a:ext uri="{FF2B5EF4-FFF2-40B4-BE49-F238E27FC236}">
                  <a16:creationId xmlns:a16="http://schemas.microsoft.com/office/drawing/2014/main" id="{006339D4-2CB2-7246-803E-29E03F1899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05148" y="1262597"/>
              <a:ext cx="2224604" cy="1805447"/>
            </a:xfrm>
            <a:prstGeom prst="roundRect">
              <a:avLst>
                <a:gd name="adj" fmla="val 6260"/>
              </a:avLst>
            </a:prstGeom>
            <a:gradFill>
              <a:gsLst>
                <a:gs pos="0">
                  <a:schemeClr val="bg1">
                    <a:alpha val="40000"/>
                  </a:schemeClr>
                </a:gs>
                <a:gs pos="99000">
                  <a:schemeClr val="bg1">
                    <a:alpha val="55000"/>
                  </a:schemeClr>
                </a:gs>
              </a:gsLst>
              <a:lin ang="2700000" scaled="0"/>
            </a:gradFill>
            <a:ln w="19050">
              <a:gradFill>
                <a:gsLst>
                  <a:gs pos="0">
                    <a:schemeClr val="bg1">
                      <a:alpha val="15158"/>
                    </a:schemeClr>
                  </a:gs>
                  <a:gs pos="97000">
                    <a:schemeClr val="bg1">
                      <a:alpha val="23259"/>
                    </a:schemeClr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sz="1600" dirty="0">
                <a:solidFill>
                  <a:srgbClr val="000000"/>
                </a:solidFill>
                <a:ea typeface="Arial Regular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Скругленный прямоугольник 56">
              <a:extLst>
                <a:ext uri="{FF2B5EF4-FFF2-40B4-BE49-F238E27FC236}">
                  <a16:creationId xmlns:a16="http://schemas.microsoft.com/office/drawing/2014/main" id="{D8ECF7A7-0EB7-4B87-868E-4CAC632830CA}"/>
                </a:ext>
              </a:extLst>
            </p:cNvPr>
            <p:cNvSpPr>
              <a:spLocks/>
            </p:cNvSpPr>
            <p:nvPr/>
          </p:nvSpPr>
          <p:spPr>
            <a:xfrm>
              <a:off x="4405666" y="1070494"/>
              <a:ext cx="2225653" cy="338064"/>
            </a:xfrm>
            <a:prstGeom prst="roundRect">
              <a:avLst>
                <a:gd name="adj" fmla="val 16110"/>
              </a:avLst>
            </a:prstGeom>
            <a:solidFill>
              <a:srgbClr val="DEE8FF"/>
            </a:solidFill>
            <a:ln w="19050">
              <a:gradFill>
                <a:gsLst>
                  <a:gs pos="0">
                    <a:schemeClr val="bg1">
                      <a:alpha val="15158"/>
                    </a:schemeClr>
                  </a:gs>
                  <a:gs pos="97000">
                    <a:schemeClr val="bg1">
                      <a:alpha val="23259"/>
                    </a:schemeClr>
                  </a:gs>
                </a:gsLst>
                <a:lin ang="2700000" scaled="0"/>
              </a:gradFill>
            </a:ln>
            <a:effectLst>
              <a:outerShdw blurRad="88900" dist="38100" dir="5400000" algn="t" rotWithShape="0">
                <a:prstClr val="black">
                  <a:alpha val="6003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Скругленный прямоугольник 56">
              <a:extLst>
                <a:ext uri="{FF2B5EF4-FFF2-40B4-BE49-F238E27FC236}">
                  <a16:creationId xmlns:a16="http://schemas.microsoft.com/office/drawing/2014/main" id="{DA315B0B-382B-419D-8631-A8B131F25B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05666" y="1070494"/>
              <a:ext cx="2225653" cy="338064"/>
            </a:xfrm>
            <a:prstGeom prst="roundRect">
              <a:avLst>
                <a:gd name="adj" fmla="val 16110"/>
              </a:avLst>
            </a:prstGeom>
            <a:solidFill>
              <a:schemeClr val="bg1">
                <a:alpha val="41000"/>
              </a:schemeClr>
            </a:solidFill>
            <a:ln w="19050">
              <a:gradFill>
                <a:gsLst>
                  <a:gs pos="0">
                    <a:schemeClr val="bg1">
                      <a:alpha val="15158"/>
                    </a:schemeClr>
                  </a:gs>
                  <a:gs pos="97000">
                    <a:schemeClr val="bg1">
                      <a:alpha val="23259"/>
                    </a:schemeClr>
                  </a:gs>
                </a:gsLst>
                <a:lin ang="27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748DAF5D-1668-344D-B1B9-B18F5AAA86DE}"/>
                </a:ext>
              </a:extLst>
            </p:cNvPr>
            <p:cNvSpPr/>
            <p:nvPr/>
          </p:nvSpPr>
          <p:spPr>
            <a:xfrm>
              <a:off x="4475830" y="1190442"/>
              <a:ext cx="2020521" cy="9816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8462">
                <a:spcBef>
                  <a:spcPts val="67"/>
                </a:spcBef>
              </a:pPr>
              <a:r>
                <a:rPr lang="ru-RU" sz="1600" dirty="0">
                  <a:solidFill>
                    <a:schemeClr val="accent1"/>
                  </a:solidFill>
                  <a:latin typeface="+mj-lt"/>
                </a:rPr>
                <a:t>ПРИЗНАКИ ЗВОНКОВ МОШЕННИКОВ: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67BCAAF7-1EB5-42AF-ACA0-A6FFB663954C}"/>
              </a:ext>
            </a:extLst>
          </p:cNvPr>
          <p:cNvGrpSpPr/>
          <p:nvPr/>
        </p:nvGrpSpPr>
        <p:grpSpPr>
          <a:xfrm>
            <a:off x="5723954" y="1272313"/>
            <a:ext cx="6135567" cy="5015470"/>
            <a:chOff x="4405148" y="1068375"/>
            <a:chExt cx="2226171" cy="1999670"/>
          </a:xfrm>
        </p:grpSpPr>
        <p:sp>
          <p:nvSpPr>
            <p:cNvPr id="17" name="Скругленный прямоугольник 16">
              <a:extLst>
                <a:ext uri="{FF2B5EF4-FFF2-40B4-BE49-F238E27FC236}">
                  <a16:creationId xmlns:a16="http://schemas.microsoft.com/office/drawing/2014/main" id="{006339D4-2CB2-7246-803E-29E03F1899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05148" y="1068375"/>
              <a:ext cx="2224604" cy="1999670"/>
            </a:xfrm>
            <a:prstGeom prst="roundRect">
              <a:avLst>
                <a:gd name="adj" fmla="val 6260"/>
              </a:avLst>
            </a:prstGeom>
            <a:gradFill>
              <a:gsLst>
                <a:gs pos="0">
                  <a:schemeClr val="bg1">
                    <a:alpha val="40000"/>
                  </a:schemeClr>
                </a:gs>
                <a:gs pos="99000">
                  <a:schemeClr val="bg1">
                    <a:alpha val="55000"/>
                  </a:schemeClr>
                </a:gs>
              </a:gsLst>
              <a:lin ang="2700000" scaled="0"/>
            </a:gradFill>
            <a:ln w="19050">
              <a:gradFill>
                <a:gsLst>
                  <a:gs pos="0">
                    <a:schemeClr val="bg1">
                      <a:alpha val="15158"/>
                    </a:schemeClr>
                  </a:gs>
                  <a:gs pos="97000">
                    <a:schemeClr val="bg1">
                      <a:alpha val="23259"/>
                    </a:schemeClr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600" dirty="0" smtClean="0">
                <a:solidFill>
                  <a:srgbClr val="000000"/>
                </a:solidFill>
                <a:ea typeface="Arial Regular" pitchFamily="34" charset="-122"/>
                <a:cs typeface="Arial" panose="020B0604020202020204" pitchFamily="34" charset="0"/>
              </a:endParaRPr>
            </a:p>
            <a:p>
              <a:r>
                <a:rPr lang="ru-RU" sz="1600" dirty="0" smtClean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/>
              </a:r>
              <a:br>
                <a:rPr lang="ru-RU" sz="1600" dirty="0" smtClean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</a:br>
              <a:endParaRPr lang="ru-RU" sz="1100" dirty="0" smtClean="0">
                <a:solidFill>
                  <a:srgbClr val="000000"/>
                </a:solidFill>
                <a:ea typeface="Arial Regular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Скругленный прямоугольник 56">
              <a:extLst>
                <a:ext uri="{FF2B5EF4-FFF2-40B4-BE49-F238E27FC236}">
                  <a16:creationId xmlns:a16="http://schemas.microsoft.com/office/drawing/2014/main" id="{D8ECF7A7-0EB7-4B87-868E-4CAC632830CA}"/>
                </a:ext>
              </a:extLst>
            </p:cNvPr>
            <p:cNvSpPr>
              <a:spLocks/>
            </p:cNvSpPr>
            <p:nvPr/>
          </p:nvSpPr>
          <p:spPr>
            <a:xfrm>
              <a:off x="4405666" y="1070494"/>
              <a:ext cx="2225653" cy="338064"/>
            </a:xfrm>
            <a:prstGeom prst="roundRect">
              <a:avLst>
                <a:gd name="adj" fmla="val 16110"/>
              </a:avLst>
            </a:prstGeom>
            <a:solidFill>
              <a:srgbClr val="DEE8FF"/>
            </a:solidFill>
            <a:ln w="19050">
              <a:gradFill>
                <a:gsLst>
                  <a:gs pos="0">
                    <a:schemeClr val="bg1">
                      <a:alpha val="15158"/>
                    </a:schemeClr>
                  </a:gs>
                  <a:gs pos="97000">
                    <a:schemeClr val="bg1">
                      <a:alpha val="23259"/>
                    </a:schemeClr>
                  </a:gs>
                </a:gsLst>
                <a:lin ang="2700000" scaled="0"/>
              </a:gradFill>
            </a:ln>
            <a:effectLst>
              <a:outerShdw blurRad="88900" dist="38100" dir="5400000" algn="t" rotWithShape="0">
                <a:prstClr val="black">
                  <a:alpha val="6003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Скругленный прямоугольник 56">
              <a:extLst>
                <a:ext uri="{FF2B5EF4-FFF2-40B4-BE49-F238E27FC236}">
                  <a16:creationId xmlns:a16="http://schemas.microsoft.com/office/drawing/2014/main" id="{DA315B0B-382B-419D-8631-A8B131F25B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05666" y="1070494"/>
              <a:ext cx="2225653" cy="338064"/>
            </a:xfrm>
            <a:prstGeom prst="roundRect">
              <a:avLst>
                <a:gd name="adj" fmla="val 16110"/>
              </a:avLst>
            </a:prstGeom>
            <a:solidFill>
              <a:schemeClr val="bg1">
                <a:alpha val="41000"/>
              </a:schemeClr>
            </a:solidFill>
            <a:ln w="19050">
              <a:gradFill>
                <a:gsLst>
                  <a:gs pos="0">
                    <a:schemeClr val="bg1">
                      <a:alpha val="15158"/>
                    </a:schemeClr>
                  </a:gs>
                  <a:gs pos="97000">
                    <a:schemeClr val="bg1">
                      <a:alpha val="23259"/>
                    </a:schemeClr>
                  </a:gs>
                </a:gsLst>
                <a:lin ang="27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748DAF5D-1668-344D-B1B9-B18F5AAA86DE}"/>
                </a:ext>
              </a:extLst>
            </p:cNvPr>
            <p:cNvSpPr/>
            <p:nvPr/>
          </p:nvSpPr>
          <p:spPr>
            <a:xfrm>
              <a:off x="4475830" y="1190442"/>
              <a:ext cx="2020521" cy="9816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8462">
                <a:spcBef>
                  <a:spcPts val="67"/>
                </a:spcBef>
              </a:pPr>
              <a:r>
                <a:rPr lang="ru-RU" sz="1600" dirty="0">
                  <a:solidFill>
                    <a:schemeClr val="accent1"/>
                  </a:solidFill>
                  <a:latin typeface="+mj-lt"/>
                </a:rPr>
                <a:t>КЕМ ПРЕДСТАВЛЯЮТСЯ И ЧТО ПРЕДЛАГАЮТ: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438195" y="2229494"/>
            <a:ext cx="480789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latin typeface="+mj-lt"/>
              </a:rPr>
              <a:t>Звонок из </a:t>
            </a:r>
            <a:r>
              <a:rPr lang="ru-RU" sz="1400" b="1" dirty="0" smtClean="0">
                <a:latin typeface="+mj-lt"/>
              </a:rPr>
              <a:t>Генпрокуратуры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Примите </a:t>
            </a:r>
            <a:r>
              <a:rPr lang="ru-RU" sz="1400" dirty="0"/>
              <a:t>участие в </a:t>
            </a:r>
            <a:r>
              <a:rPr lang="ru-RU" sz="1400" dirty="0" smtClean="0"/>
              <a:t>расследовании</a:t>
            </a:r>
            <a:br>
              <a:rPr lang="ru-RU" sz="1400" dirty="0" smtClean="0"/>
            </a:br>
            <a:r>
              <a:rPr lang="ru-RU" sz="1400" dirty="0" smtClean="0"/>
              <a:t>«Помогите </a:t>
            </a:r>
            <a:r>
              <a:rPr lang="ru-RU" sz="1400" dirty="0"/>
              <a:t>поймать нечестного сотрудника…»</a:t>
            </a:r>
          </a:p>
        </p:txBody>
      </p:sp>
      <p:sp>
        <p:nvSpPr>
          <p:cNvPr id="23" name="Рисунок 12">
            <a:extLst>
              <a:ext uri="{FF2B5EF4-FFF2-40B4-BE49-F238E27FC236}">
                <a16:creationId xmlns:a16="http://schemas.microsoft.com/office/drawing/2014/main" id="{17E1D86F-C3E5-420A-920A-43CE7CA3C76D}"/>
              </a:ext>
            </a:extLst>
          </p:cNvPr>
          <p:cNvSpPr/>
          <p:nvPr/>
        </p:nvSpPr>
        <p:spPr>
          <a:xfrm>
            <a:off x="5922143" y="2348250"/>
            <a:ext cx="433966" cy="420452"/>
          </a:xfrm>
          <a:custGeom>
            <a:avLst/>
            <a:gdLst>
              <a:gd name="connsiteX0" fmla="*/ 138113 w 275272"/>
              <a:gd name="connsiteY0" fmla="*/ 0 h 266700"/>
              <a:gd name="connsiteX1" fmla="*/ 15240 w 275272"/>
              <a:gd name="connsiteY1" fmla="*/ 60008 h 266700"/>
              <a:gd name="connsiteX2" fmla="*/ 0 w 275272"/>
              <a:gd name="connsiteY2" fmla="*/ 108585 h 266700"/>
              <a:gd name="connsiteX3" fmla="*/ 0 w 275272"/>
              <a:gd name="connsiteY3" fmla="*/ 109538 h 266700"/>
              <a:gd name="connsiteX4" fmla="*/ 42863 w 275272"/>
              <a:gd name="connsiteY4" fmla="*/ 188595 h 266700"/>
              <a:gd name="connsiteX5" fmla="*/ 19050 w 275272"/>
              <a:gd name="connsiteY5" fmla="*/ 260033 h 266700"/>
              <a:gd name="connsiteX6" fmla="*/ 20955 w 275272"/>
              <a:gd name="connsiteY6" fmla="*/ 265748 h 266700"/>
              <a:gd name="connsiteX7" fmla="*/ 23813 w 275272"/>
              <a:gd name="connsiteY7" fmla="*/ 266700 h 266700"/>
              <a:gd name="connsiteX8" fmla="*/ 26670 w 275272"/>
              <a:gd name="connsiteY8" fmla="*/ 265748 h 266700"/>
              <a:gd name="connsiteX9" fmla="*/ 89535 w 275272"/>
              <a:gd name="connsiteY9" fmla="*/ 212408 h 266700"/>
              <a:gd name="connsiteX10" fmla="*/ 137160 w 275272"/>
              <a:gd name="connsiteY10" fmla="*/ 219075 h 266700"/>
              <a:gd name="connsiteX11" fmla="*/ 275273 w 275272"/>
              <a:gd name="connsiteY11" fmla="*/ 109538 h 266700"/>
              <a:gd name="connsiteX12" fmla="*/ 138113 w 275272"/>
              <a:gd name="connsiteY12" fmla="*/ 0 h 266700"/>
              <a:gd name="connsiteX13" fmla="*/ 76200 w 275272"/>
              <a:gd name="connsiteY13" fmla="*/ 133350 h 266700"/>
              <a:gd name="connsiteX14" fmla="*/ 57150 w 275272"/>
              <a:gd name="connsiteY14" fmla="*/ 114300 h 266700"/>
              <a:gd name="connsiteX15" fmla="*/ 76200 w 275272"/>
              <a:gd name="connsiteY15" fmla="*/ 95250 h 266700"/>
              <a:gd name="connsiteX16" fmla="*/ 95250 w 275272"/>
              <a:gd name="connsiteY16" fmla="*/ 114300 h 266700"/>
              <a:gd name="connsiteX17" fmla="*/ 76200 w 275272"/>
              <a:gd name="connsiteY17" fmla="*/ 133350 h 266700"/>
              <a:gd name="connsiteX18" fmla="*/ 133350 w 275272"/>
              <a:gd name="connsiteY18" fmla="*/ 133350 h 266700"/>
              <a:gd name="connsiteX19" fmla="*/ 114300 w 275272"/>
              <a:gd name="connsiteY19" fmla="*/ 114300 h 266700"/>
              <a:gd name="connsiteX20" fmla="*/ 133350 w 275272"/>
              <a:gd name="connsiteY20" fmla="*/ 95250 h 266700"/>
              <a:gd name="connsiteX21" fmla="*/ 152400 w 275272"/>
              <a:gd name="connsiteY21" fmla="*/ 114300 h 266700"/>
              <a:gd name="connsiteX22" fmla="*/ 133350 w 275272"/>
              <a:gd name="connsiteY22" fmla="*/ 133350 h 266700"/>
              <a:gd name="connsiteX23" fmla="*/ 190500 w 275272"/>
              <a:gd name="connsiteY23" fmla="*/ 133350 h 266700"/>
              <a:gd name="connsiteX24" fmla="*/ 171450 w 275272"/>
              <a:gd name="connsiteY24" fmla="*/ 114300 h 266700"/>
              <a:gd name="connsiteX25" fmla="*/ 190500 w 275272"/>
              <a:gd name="connsiteY25" fmla="*/ 95250 h 266700"/>
              <a:gd name="connsiteX26" fmla="*/ 209550 w 275272"/>
              <a:gd name="connsiteY26" fmla="*/ 114300 h 266700"/>
              <a:gd name="connsiteX27" fmla="*/ 190500 w 275272"/>
              <a:gd name="connsiteY27" fmla="*/ 13335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5272" h="266700">
                <a:moveTo>
                  <a:pt x="138113" y="0"/>
                </a:moveTo>
                <a:cubicBezTo>
                  <a:pt x="85725" y="0"/>
                  <a:pt x="39053" y="22860"/>
                  <a:pt x="15240" y="60008"/>
                </a:cubicBezTo>
                <a:cubicBezTo>
                  <a:pt x="5715" y="75248"/>
                  <a:pt x="0" y="91440"/>
                  <a:pt x="0" y="108585"/>
                </a:cubicBezTo>
                <a:lnTo>
                  <a:pt x="0" y="109538"/>
                </a:lnTo>
                <a:cubicBezTo>
                  <a:pt x="0" y="139065"/>
                  <a:pt x="15240" y="168593"/>
                  <a:pt x="42863" y="188595"/>
                </a:cubicBezTo>
                <a:lnTo>
                  <a:pt x="19050" y="260033"/>
                </a:lnTo>
                <a:cubicBezTo>
                  <a:pt x="18098" y="261938"/>
                  <a:pt x="19050" y="263843"/>
                  <a:pt x="20955" y="265748"/>
                </a:cubicBezTo>
                <a:cubicBezTo>
                  <a:pt x="21908" y="266700"/>
                  <a:pt x="22860" y="266700"/>
                  <a:pt x="23813" y="266700"/>
                </a:cubicBezTo>
                <a:cubicBezTo>
                  <a:pt x="24765" y="266700"/>
                  <a:pt x="25718" y="266700"/>
                  <a:pt x="26670" y="265748"/>
                </a:cubicBezTo>
                <a:lnTo>
                  <a:pt x="89535" y="212408"/>
                </a:lnTo>
                <a:cubicBezTo>
                  <a:pt x="104775" y="217170"/>
                  <a:pt x="120968" y="219075"/>
                  <a:pt x="137160" y="219075"/>
                </a:cubicBezTo>
                <a:cubicBezTo>
                  <a:pt x="213360" y="219075"/>
                  <a:pt x="275273" y="169545"/>
                  <a:pt x="275273" y="109538"/>
                </a:cubicBezTo>
                <a:cubicBezTo>
                  <a:pt x="275273" y="49530"/>
                  <a:pt x="214313" y="0"/>
                  <a:pt x="138113" y="0"/>
                </a:cubicBezTo>
                <a:close/>
                <a:moveTo>
                  <a:pt x="76200" y="133350"/>
                </a:moveTo>
                <a:cubicBezTo>
                  <a:pt x="65723" y="133350"/>
                  <a:pt x="57150" y="124778"/>
                  <a:pt x="57150" y="114300"/>
                </a:cubicBezTo>
                <a:cubicBezTo>
                  <a:pt x="57150" y="103823"/>
                  <a:pt x="65723" y="95250"/>
                  <a:pt x="76200" y="95250"/>
                </a:cubicBezTo>
                <a:cubicBezTo>
                  <a:pt x="86678" y="95250"/>
                  <a:pt x="95250" y="103823"/>
                  <a:pt x="95250" y="114300"/>
                </a:cubicBezTo>
                <a:cubicBezTo>
                  <a:pt x="95250" y="124778"/>
                  <a:pt x="86678" y="133350"/>
                  <a:pt x="76200" y="133350"/>
                </a:cubicBezTo>
                <a:close/>
                <a:moveTo>
                  <a:pt x="133350" y="133350"/>
                </a:moveTo>
                <a:cubicBezTo>
                  <a:pt x="122873" y="133350"/>
                  <a:pt x="114300" y="124778"/>
                  <a:pt x="114300" y="114300"/>
                </a:cubicBezTo>
                <a:cubicBezTo>
                  <a:pt x="114300" y="103823"/>
                  <a:pt x="122873" y="95250"/>
                  <a:pt x="133350" y="95250"/>
                </a:cubicBezTo>
                <a:cubicBezTo>
                  <a:pt x="143828" y="95250"/>
                  <a:pt x="152400" y="103823"/>
                  <a:pt x="152400" y="114300"/>
                </a:cubicBezTo>
                <a:cubicBezTo>
                  <a:pt x="152400" y="124778"/>
                  <a:pt x="143828" y="133350"/>
                  <a:pt x="133350" y="133350"/>
                </a:cubicBezTo>
                <a:close/>
                <a:moveTo>
                  <a:pt x="190500" y="133350"/>
                </a:moveTo>
                <a:cubicBezTo>
                  <a:pt x="180023" y="133350"/>
                  <a:pt x="171450" y="124778"/>
                  <a:pt x="171450" y="114300"/>
                </a:cubicBezTo>
                <a:cubicBezTo>
                  <a:pt x="171450" y="103823"/>
                  <a:pt x="180023" y="95250"/>
                  <a:pt x="190500" y="95250"/>
                </a:cubicBezTo>
                <a:cubicBezTo>
                  <a:pt x="200978" y="95250"/>
                  <a:pt x="209550" y="103823"/>
                  <a:pt x="209550" y="114300"/>
                </a:cubicBezTo>
                <a:cubicBezTo>
                  <a:pt x="209550" y="124778"/>
                  <a:pt x="200978" y="133350"/>
                  <a:pt x="190500" y="133350"/>
                </a:cubicBezTo>
                <a:close/>
              </a:path>
            </a:pathLst>
          </a:custGeom>
          <a:gradFill>
            <a:gsLst>
              <a:gs pos="0">
                <a:srgbClr val="0F36B2"/>
              </a:gs>
              <a:gs pos="98000">
                <a:srgbClr val="3E6CFB"/>
              </a:gs>
            </a:gsLst>
            <a:lin ang="2700000" scaled="0"/>
          </a:gra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TB Group Book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38195" y="3055715"/>
            <a:ext cx="541700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latin typeface="+mj-lt"/>
              </a:rPr>
              <a:t>Звонок сотрудника Банка или Голосовой помощник (робот</a:t>
            </a:r>
            <a:r>
              <a:rPr lang="ru-RU" sz="1400" b="1" dirty="0" smtClean="0">
                <a:latin typeface="+mj-lt"/>
              </a:rPr>
              <a:t>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«</a:t>
            </a:r>
            <a:r>
              <a:rPr lang="ru-RU" sz="1400" dirty="0"/>
              <a:t>Продиктуйте код для отмены мошеннической операции…»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38195" y="3666492"/>
            <a:ext cx="524400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Звонок из Службы безопасности Банка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«Карта заблокирована, перезвоните, пожалуйста по номеру</a:t>
            </a:r>
            <a:r>
              <a:rPr lang="ru-RU" sz="1400" dirty="0" smtClean="0"/>
              <a:t>…»</a:t>
            </a:r>
            <a:br>
              <a:rPr lang="ru-RU" sz="1400" dirty="0" smtClean="0"/>
            </a:br>
            <a:r>
              <a:rPr lang="ru-RU" sz="1400" dirty="0" smtClean="0"/>
              <a:t>«</a:t>
            </a:r>
            <a:r>
              <a:rPr lang="ru-RU" sz="1400" dirty="0"/>
              <a:t>Третье лицо обратилось в Банк с доверенностью от Вашего имени</a:t>
            </a:r>
            <a:r>
              <a:rPr lang="ru-RU" sz="1400" dirty="0" smtClean="0"/>
              <a:t>...» </a:t>
            </a:r>
            <a:endParaRPr lang="ru-RU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6438195" y="4708156"/>
            <a:ext cx="524400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Звонок из ЦБ, МВД, правоохранительных органов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«С Вашего счета хотят перевести деньги в другом городе</a:t>
            </a:r>
            <a:r>
              <a:rPr lang="ru-RU" sz="1400" dirty="0" smtClean="0"/>
              <a:t>…»</a:t>
            </a:r>
            <a:br>
              <a:rPr lang="ru-RU" sz="1400" dirty="0" smtClean="0"/>
            </a:br>
            <a:r>
              <a:rPr lang="ru-RU" sz="1400" dirty="0" smtClean="0"/>
              <a:t>«</a:t>
            </a:r>
            <a:r>
              <a:rPr lang="ru-RU" sz="1400" dirty="0"/>
              <a:t>Сообщаем об утечке Ваших данных</a:t>
            </a:r>
            <a:r>
              <a:rPr lang="ru-RU" sz="1400" dirty="0" smtClean="0"/>
              <a:t>..»</a:t>
            </a:r>
            <a:br>
              <a:rPr lang="ru-RU" sz="1400" dirty="0" smtClean="0"/>
            </a:br>
            <a:r>
              <a:rPr lang="ru-RU" sz="1400" dirty="0" smtClean="0"/>
              <a:t>«</a:t>
            </a:r>
            <a:r>
              <a:rPr lang="ru-RU" sz="1400" dirty="0"/>
              <a:t>На вас оформили кредит</a:t>
            </a:r>
            <a:r>
              <a:rPr lang="ru-RU" sz="1400" dirty="0" smtClean="0"/>
              <a:t>…»</a:t>
            </a:r>
            <a:endParaRPr lang="ru-RU" sz="1400" dirty="0"/>
          </a:p>
        </p:txBody>
      </p:sp>
      <p:sp>
        <p:nvSpPr>
          <p:cNvPr id="29" name="Рисунок 12">
            <a:extLst>
              <a:ext uri="{FF2B5EF4-FFF2-40B4-BE49-F238E27FC236}">
                <a16:creationId xmlns:a16="http://schemas.microsoft.com/office/drawing/2014/main" id="{17E1D86F-C3E5-420A-920A-43CE7CA3C76D}"/>
              </a:ext>
            </a:extLst>
          </p:cNvPr>
          <p:cNvSpPr/>
          <p:nvPr/>
        </p:nvSpPr>
        <p:spPr>
          <a:xfrm>
            <a:off x="5918760" y="3116339"/>
            <a:ext cx="433966" cy="420452"/>
          </a:xfrm>
          <a:custGeom>
            <a:avLst/>
            <a:gdLst>
              <a:gd name="connsiteX0" fmla="*/ 138113 w 275272"/>
              <a:gd name="connsiteY0" fmla="*/ 0 h 266700"/>
              <a:gd name="connsiteX1" fmla="*/ 15240 w 275272"/>
              <a:gd name="connsiteY1" fmla="*/ 60008 h 266700"/>
              <a:gd name="connsiteX2" fmla="*/ 0 w 275272"/>
              <a:gd name="connsiteY2" fmla="*/ 108585 h 266700"/>
              <a:gd name="connsiteX3" fmla="*/ 0 w 275272"/>
              <a:gd name="connsiteY3" fmla="*/ 109538 h 266700"/>
              <a:gd name="connsiteX4" fmla="*/ 42863 w 275272"/>
              <a:gd name="connsiteY4" fmla="*/ 188595 h 266700"/>
              <a:gd name="connsiteX5" fmla="*/ 19050 w 275272"/>
              <a:gd name="connsiteY5" fmla="*/ 260033 h 266700"/>
              <a:gd name="connsiteX6" fmla="*/ 20955 w 275272"/>
              <a:gd name="connsiteY6" fmla="*/ 265748 h 266700"/>
              <a:gd name="connsiteX7" fmla="*/ 23813 w 275272"/>
              <a:gd name="connsiteY7" fmla="*/ 266700 h 266700"/>
              <a:gd name="connsiteX8" fmla="*/ 26670 w 275272"/>
              <a:gd name="connsiteY8" fmla="*/ 265748 h 266700"/>
              <a:gd name="connsiteX9" fmla="*/ 89535 w 275272"/>
              <a:gd name="connsiteY9" fmla="*/ 212408 h 266700"/>
              <a:gd name="connsiteX10" fmla="*/ 137160 w 275272"/>
              <a:gd name="connsiteY10" fmla="*/ 219075 h 266700"/>
              <a:gd name="connsiteX11" fmla="*/ 275273 w 275272"/>
              <a:gd name="connsiteY11" fmla="*/ 109538 h 266700"/>
              <a:gd name="connsiteX12" fmla="*/ 138113 w 275272"/>
              <a:gd name="connsiteY12" fmla="*/ 0 h 266700"/>
              <a:gd name="connsiteX13" fmla="*/ 76200 w 275272"/>
              <a:gd name="connsiteY13" fmla="*/ 133350 h 266700"/>
              <a:gd name="connsiteX14" fmla="*/ 57150 w 275272"/>
              <a:gd name="connsiteY14" fmla="*/ 114300 h 266700"/>
              <a:gd name="connsiteX15" fmla="*/ 76200 w 275272"/>
              <a:gd name="connsiteY15" fmla="*/ 95250 h 266700"/>
              <a:gd name="connsiteX16" fmla="*/ 95250 w 275272"/>
              <a:gd name="connsiteY16" fmla="*/ 114300 h 266700"/>
              <a:gd name="connsiteX17" fmla="*/ 76200 w 275272"/>
              <a:gd name="connsiteY17" fmla="*/ 133350 h 266700"/>
              <a:gd name="connsiteX18" fmla="*/ 133350 w 275272"/>
              <a:gd name="connsiteY18" fmla="*/ 133350 h 266700"/>
              <a:gd name="connsiteX19" fmla="*/ 114300 w 275272"/>
              <a:gd name="connsiteY19" fmla="*/ 114300 h 266700"/>
              <a:gd name="connsiteX20" fmla="*/ 133350 w 275272"/>
              <a:gd name="connsiteY20" fmla="*/ 95250 h 266700"/>
              <a:gd name="connsiteX21" fmla="*/ 152400 w 275272"/>
              <a:gd name="connsiteY21" fmla="*/ 114300 h 266700"/>
              <a:gd name="connsiteX22" fmla="*/ 133350 w 275272"/>
              <a:gd name="connsiteY22" fmla="*/ 133350 h 266700"/>
              <a:gd name="connsiteX23" fmla="*/ 190500 w 275272"/>
              <a:gd name="connsiteY23" fmla="*/ 133350 h 266700"/>
              <a:gd name="connsiteX24" fmla="*/ 171450 w 275272"/>
              <a:gd name="connsiteY24" fmla="*/ 114300 h 266700"/>
              <a:gd name="connsiteX25" fmla="*/ 190500 w 275272"/>
              <a:gd name="connsiteY25" fmla="*/ 95250 h 266700"/>
              <a:gd name="connsiteX26" fmla="*/ 209550 w 275272"/>
              <a:gd name="connsiteY26" fmla="*/ 114300 h 266700"/>
              <a:gd name="connsiteX27" fmla="*/ 190500 w 275272"/>
              <a:gd name="connsiteY27" fmla="*/ 13335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5272" h="266700">
                <a:moveTo>
                  <a:pt x="138113" y="0"/>
                </a:moveTo>
                <a:cubicBezTo>
                  <a:pt x="85725" y="0"/>
                  <a:pt x="39053" y="22860"/>
                  <a:pt x="15240" y="60008"/>
                </a:cubicBezTo>
                <a:cubicBezTo>
                  <a:pt x="5715" y="75248"/>
                  <a:pt x="0" y="91440"/>
                  <a:pt x="0" y="108585"/>
                </a:cubicBezTo>
                <a:lnTo>
                  <a:pt x="0" y="109538"/>
                </a:lnTo>
                <a:cubicBezTo>
                  <a:pt x="0" y="139065"/>
                  <a:pt x="15240" y="168593"/>
                  <a:pt x="42863" y="188595"/>
                </a:cubicBezTo>
                <a:lnTo>
                  <a:pt x="19050" y="260033"/>
                </a:lnTo>
                <a:cubicBezTo>
                  <a:pt x="18098" y="261938"/>
                  <a:pt x="19050" y="263843"/>
                  <a:pt x="20955" y="265748"/>
                </a:cubicBezTo>
                <a:cubicBezTo>
                  <a:pt x="21908" y="266700"/>
                  <a:pt x="22860" y="266700"/>
                  <a:pt x="23813" y="266700"/>
                </a:cubicBezTo>
                <a:cubicBezTo>
                  <a:pt x="24765" y="266700"/>
                  <a:pt x="25718" y="266700"/>
                  <a:pt x="26670" y="265748"/>
                </a:cubicBezTo>
                <a:lnTo>
                  <a:pt x="89535" y="212408"/>
                </a:lnTo>
                <a:cubicBezTo>
                  <a:pt x="104775" y="217170"/>
                  <a:pt x="120968" y="219075"/>
                  <a:pt x="137160" y="219075"/>
                </a:cubicBezTo>
                <a:cubicBezTo>
                  <a:pt x="213360" y="219075"/>
                  <a:pt x="275273" y="169545"/>
                  <a:pt x="275273" y="109538"/>
                </a:cubicBezTo>
                <a:cubicBezTo>
                  <a:pt x="275273" y="49530"/>
                  <a:pt x="214313" y="0"/>
                  <a:pt x="138113" y="0"/>
                </a:cubicBezTo>
                <a:close/>
                <a:moveTo>
                  <a:pt x="76200" y="133350"/>
                </a:moveTo>
                <a:cubicBezTo>
                  <a:pt x="65723" y="133350"/>
                  <a:pt x="57150" y="124778"/>
                  <a:pt x="57150" y="114300"/>
                </a:cubicBezTo>
                <a:cubicBezTo>
                  <a:pt x="57150" y="103823"/>
                  <a:pt x="65723" y="95250"/>
                  <a:pt x="76200" y="95250"/>
                </a:cubicBezTo>
                <a:cubicBezTo>
                  <a:pt x="86678" y="95250"/>
                  <a:pt x="95250" y="103823"/>
                  <a:pt x="95250" y="114300"/>
                </a:cubicBezTo>
                <a:cubicBezTo>
                  <a:pt x="95250" y="124778"/>
                  <a:pt x="86678" y="133350"/>
                  <a:pt x="76200" y="133350"/>
                </a:cubicBezTo>
                <a:close/>
                <a:moveTo>
                  <a:pt x="133350" y="133350"/>
                </a:moveTo>
                <a:cubicBezTo>
                  <a:pt x="122873" y="133350"/>
                  <a:pt x="114300" y="124778"/>
                  <a:pt x="114300" y="114300"/>
                </a:cubicBezTo>
                <a:cubicBezTo>
                  <a:pt x="114300" y="103823"/>
                  <a:pt x="122873" y="95250"/>
                  <a:pt x="133350" y="95250"/>
                </a:cubicBezTo>
                <a:cubicBezTo>
                  <a:pt x="143828" y="95250"/>
                  <a:pt x="152400" y="103823"/>
                  <a:pt x="152400" y="114300"/>
                </a:cubicBezTo>
                <a:cubicBezTo>
                  <a:pt x="152400" y="124778"/>
                  <a:pt x="143828" y="133350"/>
                  <a:pt x="133350" y="133350"/>
                </a:cubicBezTo>
                <a:close/>
                <a:moveTo>
                  <a:pt x="190500" y="133350"/>
                </a:moveTo>
                <a:cubicBezTo>
                  <a:pt x="180023" y="133350"/>
                  <a:pt x="171450" y="124778"/>
                  <a:pt x="171450" y="114300"/>
                </a:cubicBezTo>
                <a:cubicBezTo>
                  <a:pt x="171450" y="103823"/>
                  <a:pt x="180023" y="95250"/>
                  <a:pt x="190500" y="95250"/>
                </a:cubicBezTo>
                <a:cubicBezTo>
                  <a:pt x="200978" y="95250"/>
                  <a:pt x="209550" y="103823"/>
                  <a:pt x="209550" y="114300"/>
                </a:cubicBezTo>
                <a:cubicBezTo>
                  <a:pt x="209550" y="124778"/>
                  <a:pt x="200978" y="133350"/>
                  <a:pt x="190500" y="133350"/>
                </a:cubicBezTo>
                <a:close/>
              </a:path>
            </a:pathLst>
          </a:custGeom>
          <a:gradFill>
            <a:gsLst>
              <a:gs pos="0">
                <a:srgbClr val="0F36B2"/>
              </a:gs>
              <a:gs pos="97000">
                <a:srgbClr val="3E6CFB"/>
              </a:gs>
            </a:gsLst>
            <a:lin ang="27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TB Group Book"/>
            </a:endParaRPr>
          </a:p>
        </p:txBody>
      </p:sp>
      <p:sp>
        <p:nvSpPr>
          <p:cNvPr id="30" name="Рисунок 12">
            <a:extLst>
              <a:ext uri="{FF2B5EF4-FFF2-40B4-BE49-F238E27FC236}">
                <a16:creationId xmlns:a16="http://schemas.microsoft.com/office/drawing/2014/main" id="{17E1D86F-C3E5-420A-920A-43CE7CA3C76D}"/>
              </a:ext>
            </a:extLst>
          </p:cNvPr>
          <p:cNvSpPr/>
          <p:nvPr/>
        </p:nvSpPr>
        <p:spPr>
          <a:xfrm>
            <a:off x="5918760" y="3884428"/>
            <a:ext cx="433966" cy="420452"/>
          </a:xfrm>
          <a:custGeom>
            <a:avLst/>
            <a:gdLst>
              <a:gd name="connsiteX0" fmla="*/ 138113 w 275272"/>
              <a:gd name="connsiteY0" fmla="*/ 0 h 266700"/>
              <a:gd name="connsiteX1" fmla="*/ 15240 w 275272"/>
              <a:gd name="connsiteY1" fmla="*/ 60008 h 266700"/>
              <a:gd name="connsiteX2" fmla="*/ 0 w 275272"/>
              <a:gd name="connsiteY2" fmla="*/ 108585 h 266700"/>
              <a:gd name="connsiteX3" fmla="*/ 0 w 275272"/>
              <a:gd name="connsiteY3" fmla="*/ 109538 h 266700"/>
              <a:gd name="connsiteX4" fmla="*/ 42863 w 275272"/>
              <a:gd name="connsiteY4" fmla="*/ 188595 h 266700"/>
              <a:gd name="connsiteX5" fmla="*/ 19050 w 275272"/>
              <a:gd name="connsiteY5" fmla="*/ 260033 h 266700"/>
              <a:gd name="connsiteX6" fmla="*/ 20955 w 275272"/>
              <a:gd name="connsiteY6" fmla="*/ 265748 h 266700"/>
              <a:gd name="connsiteX7" fmla="*/ 23813 w 275272"/>
              <a:gd name="connsiteY7" fmla="*/ 266700 h 266700"/>
              <a:gd name="connsiteX8" fmla="*/ 26670 w 275272"/>
              <a:gd name="connsiteY8" fmla="*/ 265748 h 266700"/>
              <a:gd name="connsiteX9" fmla="*/ 89535 w 275272"/>
              <a:gd name="connsiteY9" fmla="*/ 212408 h 266700"/>
              <a:gd name="connsiteX10" fmla="*/ 137160 w 275272"/>
              <a:gd name="connsiteY10" fmla="*/ 219075 h 266700"/>
              <a:gd name="connsiteX11" fmla="*/ 275273 w 275272"/>
              <a:gd name="connsiteY11" fmla="*/ 109538 h 266700"/>
              <a:gd name="connsiteX12" fmla="*/ 138113 w 275272"/>
              <a:gd name="connsiteY12" fmla="*/ 0 h 266700"/>
              <a:gd name="connsiteX13" fmla="*/ 76200 w 275272"/>
              <a:gd name="connsiteY13" fmla="*/ 133350 h 266700"/>
              <a:gd name="connsiteX14" fmla="*/ 57150 w 275272"/>
              <a:gd name="connsiteY14" fmla="*/ 114300 h 266700"/>
              <a:gd name="connsiteX15" fmla="*/ 76200 w 275272"/>
              <a:gd name="connsiteY15" fmla="*/ 95250 h 266700"/>
              <a:gd name="connsiteX16" fmla="*/ 95250 w 275272"/>
              <a:gd name="connsiteY16" fmla="*/ 114300 h 266700"/>
              <a:gd name="connsiteX17" fmla="*/ 76200 w 275272"/>
              <a:gd name="connsiteY17" fmla="*/ 133350 h 266700"/>
              <a:gd name="connsiteX18" fmla="*/ 133350 w 275272"/>
              <a:gd name="connsiteY18" fmla="*/ 133350 h 266700"/>
              <a:gd name="connsiteX19" fmla="*/ 114300 w 275272"/>
              <a:gd name="connsiteY19" fmla="*/ 114300 h 266700"/>
              <a:gd name="connsiteX20" fmla="*/ 133350 w 275272"/>
              <a:gd name="connsiteY20" fmla="*/ 95250 h 266700"/>
              <a:gd name="connsiteX21" fmla="*/ 152400 w 275272"/>
              <a:gd name="connsiteY21" fmla="*/ 114300 h 266700"/>
              <a:gd name="connsiteX22" fmla="*/ 133350 w 275272"/>
              <a:gd name="connsiteY22" fmla="*/ 133350 h 266700"/>
              <a:gd name="connsiteX23" fmla="*/ 190500 w 275272"/>
              <a:gd name="connsiteY23" fmla="*/ 133350 h 266700"/>
              <a:gd name="connsiteX24" fmla="*/ 171450 w 275272"/>
              <a:gd name="connsiteY24" fmla="*/ 114300 h 266700"/>
              <a:gd name="connsiteX25" fmla="*/ 190500 w 275272"/>
              <a:gd name="connsiteY25" fmla="*/ 95250 h 266700"/>
              <a:gd name="connsiteX26" fmla="*/ 209550 w 275272"/>
              <a:gd name="connsiteY26" fmla="*/ 114300 h 266700"/>
              <a:gd name="connsiteX27" fmla="*/ 190500 w 275272"/>
              <a:gd name="connsiteY27" fmla="*/ 13335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5272" h="266700">
                <a:moveTo>
                  <a:pt x="138113" y="0"/>
                </a:moveTo>
                <a:cubicBezTo>
                  <a:pt x="85725" y="0"/>
                  <a:pt x="39053" y="22860"/>
                  <a:pt x="15240" y="60008"/>
                </a:cubicBezTo>
                <a:cubicBezTo>
                  <a:pt x="5715" y="75248"/>
                  <a:pt x="0" y="91440"/>
                  <a:pt x="0" y="108585"/>
                </a:cubicBezTo>
                <a:lnTo>
                  <a:pt x="0" y="109538"/>
                </a:lnTo>
                <a:cubicBezTo>
                  <a:pt x="0" y="139065"/>
                  <a:pt x="15240" y="168593"/>
                  <a:pt x="42863" y="188595"/>
                </a:cubicBezTo>
                <a:lnTo>
                  <a:pt x="19050" y="260033"/>
                </a:lnTo>
                <a:cubicBezTo>
                  <a:pt x="18098" y="261938"/>
                  <a:pt x="19050" y="263843"/>
                  <a:pt x="20955" y="265748"/>
                </a:cubicBezTo>
                <a:cubicBezTo>
                  <a:pt x="21908" y="266700"/>
                  <a:pt x="22860" y="266700"/>
                  <a:pt x="23813" y="266700"/>
                </a:cubicBezTo>
                <a:cubicBezTo>
                  <a:pt x="24765" y="266700"/>
                  <a:pt x="25718" y="266700"/>
                  <a:pt x="26670" y="265748"/>
                </a:cubicBezTo>
                <a:lnTo>
                  <a:pt x="89535" y="212408"/>
                </a:lnTo>
                <a:cubicBezTo>
                  <a:pt x="104775" y="217170"/>
                  <a:pt x="120968" y="219075"/>
                  <a:pt x="137160" y="219075"/>
                </a:cubicBezTo>
                <a:cubicBezTo>
                  <a:pt x="213360" y="219075"/>
                  <a:pt x="275273" y="169545"/>
                  <a:pt x="275273" y="109538"/>
                </a:cubicBezTo>
                <a:cubicBezTo>
                  <a:pt x="275273" y="49530"/>
                  <a:pt x="214313" y="0"/>
                  <a:pt x="138113" y="0"/>
                </a:cubicBezTo>
                <a:close/>
                <a:moveTo>
                  <a:pt x="76200" y="133350"/>
                </a:moveTo>
                <a:cubicBezTo>
                  <a:pt x="65723" y="133350"/>
                  <a:pt x="57150" y="124778"/>
                  <a:pt x="57150" y="114300"/>
                </a:cubicBezTo>
                <a:cubicBezTo>
                  <a:pt x="57150" y="103823"/>
                  <a:pt x="65723" y="95250"/>
                  <a:pt x="76200" y="95250"/>
                </a:cubicBezTo>
                <a:cubicBezTo>
                  <a:pt x="86678" y="95250"/>
                  <a:pt x="95250" y="103823"/>
                  <a:pt x="95250" y="114300"/>
                </a:cubicBezTo>
                <a:cubicBezTo>
                  <a:pt x="95250" y="124778"/>
                  <a:pt x="86678" y="133350"/>
                  <a:pt x="76200" y="133350"/>
                </a:cubicBezTo>
                <a:close/>
                <a:moveTo>
                  <a:pt x="133350" y="133350"/>
                </a:moveTo>
                <a:cubicBezTo>
                  <a:pt x="122873" y="133350"/>
                  <a:pt x="114300" y="124778"/>
                  <a:pt x="114300" y="114300"/>
                </a:cubicBezTo>
                <a:cubicBezTo>
                  <a:pt x="114300" y="103823"/>
                  <a:pt x="122873" y="95250"/>
                  <a:pt x="133350" y="95250"/>
                </a:cubicBezTo>
                <a:cubicBezTo>
                  <a:pt x="143828" y="95250"/>
                  <a:pt x="152400" y="103823"/>
                  <a:pt x="152400" y="114300"/>
                </a:cubicBezTo>
                <a:cubicBezTo>
                  <a:pt x="152400" y="124778"/>
                  <a:pt x="143828" y="133350"/>
                  <a:pt x="133350" y="133350"/>
                </a:cubicBezTo>
                <a:close/>
                <a:moveTo>
                  <a:pt x="190500" y="133350"/>
                </a:moveTo>
                <a:cubicBezTo>
                  <a:pt x="180023" y="133350"/>
                  <a:pt x="171450" y="124778"/>
                  <a:pt x="171450" y="114300"/>
                </a:cubicBezTo>
                <a:cubicBezTo>
                  <a:pt x="171450" y="103823"/>
                  <a:pt x="180023" y="95250"/>
                  <a:pt x="190500" y="95250"/>
                </a:cubicBezTo>
                <a:cubicBezTo>
                  <a:pt x="200978" y="95250"/>
                  <a:pt x="209550" y="103823"/>
                  <a:pt x="209550" y="114300"/>
                </a:cubicBezTo>
                <a:cubicBezTo>
                  <a:pt x="209550" y="124778"/>
                  <a:pt x="200978" y="133350"/>
                  <a:pt x="190500" y="133350"/>
                </a:cubicBezTo>
                <a:close/>
              </a:path>
            </a:pathLst>
          </a:custGeom>
          <a:solidFill>
            <a:srgbClr val="083AD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TB Group Book"/>
            </a:endParaRPr>
          </a:p>
        </p:txBody>
      </p:sp>
      <p:sp>
        <p:nvSpPr>
          <p:cNvPr id="31" name="Рисунок 12">
            <a:extLst>
              <a:ext uri="{FF2B5EF4-FFF2-40B4-BE49-F238E27FC236}">
                <a16:creationId xmlns:a16="http://schemas.microsoft.com/office/drawing/2014/main" id="{17E1D86F-C3E5-420A-920A-43CE7CA3C76D}"/>
              </a:ext>
            </a:extLst>
          </p:cNvPr>
          <p:cNvSpPr/>
          <p:nvPr/>
        </p:nvSpPr>
        <p:spPr>
          <a:xfrm>
            <a:off x="5914570" y="4928817"/>
            <a:ext cx="433966" cy="420452"/>
          </a:xfrm>
          <a:custGeom>
            <a:avLst/>
            <a:gdLst>
              <a:gd name="connsiteX0" fmla="*/ 138113 w 275272"/>
              <a:gd name="connsiteY0" fmla="*/ 0 h 266700"/>
              <a:gd name="connsiteX1" fmla="*/ 15240 w 275272"/>
              <a:gd name="connsiteY1" fmla="*/ 60008 h 266700"/>
              <a:gd name="connsiteX2" fmla="*/ 0 w 275272"/>
              <a:gd name="connsiteY2" fmla="*/ 108585 h 266700"/>
              <a:gd name="connsiteX3" fmla="*/ 0 w 275272"/>
              <a:gd name="connsiteY3" fmla="*/ 109538 h 266700"/>
              <a:gd name="connsiteX4" fmla="*/ 42863 w 275272"/>
              <a:gd name="connsiteY4" fmla="*/ 188595 h 266700"/>
              <a:gd name="connsiteX5" fmla="*/ 19050 w 275272"/>
              <a:gd name="connsiteY5" fmla="*/ 260033 h 266700"/>
              <a:gd name="connsiteX6" fmla="*/ 20955 w 275272"/>
              <a:gd name="connsiteY6" fmla="*/ 265748 h 266700"/>
              <a:gd name="connsiteX7" fmla="*/ 23813 w 275272"/>
              <a:gd name="connsiteY7" fmla="*/ 266700 h 266700"/>
              <a:gd name="connsiteX8" fmla="*/ 26670 w 275272"/>
              <a:gd name="connsiteY8" fmla="*/ 265748 h 266700"/>
              <a:gd name="connsiteX9" fmla="*/ 89535 w 275272"/>
              <a:gd name="connsiteY9" fmla="*/ 212408 h 266700"/>
              <a:gd name="connsiteX10" fmla="*/ 137160 w 275272"/>
              <a:gd name="connsiteY10" fmla="*/ 219075 h 266700"/>
              <a:gd name="connsiteX11" fmla="*/ 275273 w 275272"/>
              <a:gd name="connsiteY11" fmla="*/ 109538 h 266700"/>
              <a:gd name="connsiteX12" fmla="*/ 138113 w 275272"/>
              <a:gd name="connsiteY12" fmla="*/ 0 h 266700"/>
              <a:gd name="connsiteX13" fmla="*/ 76200 w 275272"/>
              <a:gd name="connsiteY13" fmla="*/ 133350 h 266700"/>
              <a:gd name="connsiteX14" fmla="*/ 57150 w 275272"/>
              <a:gd name="connsiteY14" fmla="*/ 114300 h 266700"/>
              <a:gd name="connsiteX15" fmla="*/ 76200 w 275272"/>
              <a:gd name="connsiteY15" fmla="*/ 95250 h 266700"/>
              <a:gd name="connsiteX16" fmla="*/ 95250 w 275272"/>
              <a:gd name="connsiteY16" fmla="*/ 114300 h 266700"/>
              <a:gd name="connsiteX17" fmla="*/ 76200 w 275272"/>
              <a:gd name="connsiteY17" fmla="*/ 133350 h 266700"/>
              <a:gd name="connsiteX18" fmla="*/ 133350 w 275272"/>
              <a:gd name="connsiteY18" fmla="*/ 133350 h 266700"/>
              <a:gd name="connsiteX19" fmla="*/ 114300 w 275272"/>
              <a:gd name="connsiteY19" fmla="*/ 114300 h 266700"/>
              <a:gd name="connsiteX20" fmla="*/ 133350 w 275272"/>
              <a:gd name="connsiteY20" fmla="*/ 95250 h 266700"/>
              <a:gd name="connsiteX21" fmla="*/ 152400 w 275272"/>
              <a:gd name="connsiteY21" fmla="*/ 114300 h 266700"/>
              <a:gd name="connsiteX22" fmla="*/ 133350 w 275272"/>
              <a:gd name="connsiteY22" fmla="*/ 133350 h 266700"/>
              <a:gd name="connsiteX23" fmla="*/ 190500 w 275272"/>
              <a:gd name="connsiteY23" fmla="*/ 133350 h 266700"/>
              <a:gd name="connsiteX24" fmla="*/ 171450 w 275272"/>
              <a:gd name="connsiteY24" fmla="*/ 114300 h 266700"/>
              <a:gd name="connsiteX25" fmla="*/ 190500 w 275272"/>
              <a:gd name="connsiteY25" fmla="*/ 95250 h 266700"/>
              <a:gd name="connsiteX26" fmla="*/ 209550 w 275272"/>
              <a:gd name="connsiteY26" fmla="*/ 114300 h 266700"/>
              <a:gd name="connsiteX27" fmla="*/ 190500 w 275272"/>
              <a:gd name="connsiteY27" fmla="*/ 13335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5272" h="266700">
                <a:moveTo>
                  <a:pt x="138113" y="0"/>
                </a:moveTo>
                <a:cubicBezTo>
                  <a:pt x="85725" y="0"/>
                  <a:pt x="39053" y="22860"/>
                  <a:pt x="15240" y="60008"/>
                </a:cubicBezTo>
                <a:cubicBezTo>
                  <a:pt x="5715" y="75248"/>
                  <a:pt x="0" y="91440"/>
                  <a:pt x="0" y="108585"/>
                </a:cubicBezTo>
                <a:lnTo>
                  <a:pt x="0" y="109538"/>
                </a:lnTo>
                <a:cubicBezTo>
                  <a:pt x="0" y="139065"/>
                  <a:pt x="15240" y="168593"/>
                  <a:pt x="42863" y="188595"/>
                </a:cubicBezTo>
                <a:lnTo>
                  <a:pt x="19050" y="260033"/>
                </a:lnTo>
                <a:cubicBezTo>
                  <a:pt x="18098" y="261938"/>
                  <a:pt x="19050" y="263843"/>
                  <a:pt x="20955" y="265748"/>
                </a:cubicBezTo>
                <a:cubicBezTo>
                  <a:pt x="21908" y="266700"/>
                  <a:pt x="22860" y="266700"/>
                  <a:pt x="23813" y="266700"/>
                </a:cubicBezTo>
                <a:cubicBezTo>
                  <a:pt x="24765" y="266700"/>
                  <a:pt x="25718" y="266700"/>
                  <a:pt x="26670" y="265748"/>
                </a:cubicBezTo>
                <a:lnTo>
                  <a:pt x="89535" y="212408"/>
                </a:lnTo>
                <a:cubicBezTo>
                  <a:pt x="104775" y="217170"/>
                  <a:pt x="120968" y="219075"/>
                  <a:pt x="137160" y="219075"/>
                </a:cubicBezTo>
                <a:cubicBezTo>
                  <a:pt x="213360" y="219075"/>
                  <a:pt x="275273" y="169545"/>
                  <a:pt x="275273" y="109538"/>
                </a:cubicBezTo>
                <a:cubicBezTo>
                  <a:pt x="275273" y="49530"/>
                  <a:pt x="214313" y="0"/>
                  <a:pt x="138113" y="0"/>
                </a:cubicBezTo>
                <a:close/>
                <a:moveTo>
                  <a:pt x="76200" y="133350"/>
                </a:moveTo>
                <a:cubicBezTo>
                  <a:pt x="65723" y="133350"/>
                  <a:pt x="57150" y="124778"/>
                  <a:pt x="57150" y="114300"/>
                </a:cubicBezTo>
                <a:cubicBezTo>
                  <a:pt x="57150" y="103823"/>
                  <a:pt x="65723" y="95250"/>
                  <a:pt x="76200" y="95250"/>
                </a:cubicBezTo>
                <a:cubicBezTo>
                  <a:pt x="86678" y="95250"/>
                  <a:pt x="95250" y="103823"/>
                  <a:pt x="95250" y="114300"/>
                </a:cubicBezTo>
                <a:cubicBezTo>
                  <a:pt x="95250" y="124778"/>
                  <a:pt x="86678" y="133350"/>
                  <a:pt x="76200" y="133350"/>
                </a:cubicBezTo>
                <a:close/>
                <a:moveTo>
                  <a:pt x="133350" y="133350"/>
                </a:moveTo>
                <a:cubicBezTo>
                  <a:pt x="122873" y="133350"/>
                  <a:pt x="114300" y="124778"/>
                  <a:pt x="114300" y="114300"/>
                </a:cubicBezTo>
                <a:cubicBezTo>
                  <a:pt x="114300" y="103823"/>
                  <a:pt x="122873" y="95250"/>
                  <a:pt x="133350" y="95250"/>
                </a:cubicBezTo>
                <a:cubicBezTo>
                  <a:pt x="143828" y="95250"/>
                  <a:pt x="152400" y="103823"/>
                  <a:pt x="152400" y="114300"/>
                </a:cubicBezTo>
                <a:cubicBezTo>
                  <a:pt x="152400" y="124778"/>
                  <a:pt x="143828" y="133350"/>
                  <a:pt x="133350" y="133350"/>
                </a:cubicBezTo>
                <a:close/>
                <a:moveTo>
                  <a:pt x="190500" y="133350"/>
                </a:moveTo>
                <a:cubicBezTo>
                  <a:pt x="180023" y="133350"/>
                  <a:pt x="171450" y="124778"/>
                  <a:pt x="171450" y="114300"/>
                </a:cubicBezTo>
                <a:cubicBezTo>
                  <a:pt x="171450" y="103823"/>
                  <a:pt x="180023" y="95250"/>
                  <a:pt x="190500" y="95250"/>
                </a:cubicBezTo>
                <a:cubicBezTo>
                  <a:pt x="200978" y="95250"/>
                  <a:pt x="209550" y="103823"/>
                  <a:pt x="209550" y="114300"/>
                </a:cubicBezTo>
                <a:cubicBezTo>
                  <a:pt x="209550" y="124778"/>
                  <a:pt x="200978" y="133350"/>
                  <a:pt x="190500" y="133350"/>
                </a:cubicBezTo>
                <a:close/>
              </a:path>
            </a:pathLst>
          </a:custGeom>
          <a:gradFill>
            <a:gsLst>
              <a:gs pos="0">
                <a:srgbClr val="0F36B2"/>
              </a:gs>
              <a:gs pos="97000">
                <a:srgbClr val="3E6CFB"/>
              </a:gs>
            </a:gsLst>
            <a:lin ang="27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TB Group Book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11604792" y="1063491"/>
            <a:ext cx="361950" cy="36195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5327571" y="1096653"/>
            <a:ext cx="361950" cy="36195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58813" y="2282245"/>
            <a:ext cx="480789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0000"/>
                </a:solidFill>
                <a:ea typeface="Arial Regular" pitchFamily="34" charset="-122"/>
                <a:cs typeface="Arial" panose="020B0604020202020204" pitchFamily="34" charset="0"/>
              </a:rPr>
              <a:t>Создание ситуации с нехваткой времени, </a:t>
            </a:r>
            <a:r>
              <a:rPr lang="ru-RU" sz="1400" dirty="0" smtClean="0">
                <a:solidFill>
                  <a:srgbClr val="000000"/>
                </a:solidFill>
                <a:ea typeface="Arial Regular" pitchFamily="34" charset="-122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ea typeface="Arial Regular" pitchFamily="34" charset="-122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ea typeface="Arial Regular" pitchFamily="34" charset="-122"/>
                <a:cs typeface="Arial" panose="020B0604020202020204" pitchFamily="34" charset="0"/>
              </a:rPr>
              <a:t>когда </a:t>
            </a:r>
            <a:r>
              <a:rPr lang="ru-RU" sz="1400" dirty="0">
                <a:solidFill>
                  <a:srgbClr val="000000"/>
                </a:solidFill>
                <a:ea typeface="Arial Regular" pitchFamily="34" charset="-122"/>
                <a:cs typeface="Arial" panose="020B0604020202020204" pitchFamily="34" charset="0"/>
              </a:rPr>
              <a:t>решения надо принимать очень </a:t>
            </a:r>
            <a:r>
              <a:rPr lang="ru-RU" sz="1400" dirty="0" smtClean="0">
                <a:solidFill>
                  <a:srgbClr val="000000"/>
                </a:solidFill>
                <a:ea typeface="Arial Regular" pitchFamily="34" charset="-122"/>
                <a:cs typeface="Arial" panose="020B0604020202020204" pitchFamily="34" charset="0"/>
              </a:rPr>
              <a:t>быстро</a:t>
            </a:r>
            <a:endParaRPr lang="ru-RU" sz="1050" dirty="0">
              <a:solidFill>
                <a:srgbClr val="000000"/>
              </a:solidFill>
              <a:ea typeface="Arial Regular" pitchFamily="34" charset="-122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8813" y="2825198"/>
            <a:ext cx="480789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0000"/>
                </a:solidFill>
                <a:ea typeface="Arial Regular" pitchFamily="34" charset="-122"/>
                <a:cs typeface="Arial" panose="020B0604020202020204" pitchFamily="34" charset="0"/>
              </a:rPr>
              <a:t>Весь разговор, с самого начала, </a:t>
            </a:r>
            <a:br>
              <a:rPr lang="ru-RU" sz="1400" dirty="0">
                <a:solidFill>
                  <a:srgbClr val="000000"/>
                </a:solidFill>
                <a:ea typeface="Arial Regular" pitchFamily="34" charset="-122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ea typeface="Arial Regular" pitchFamily="34" charset="-122"/>
                <a:cs typeface="Arial" panose="020B0604020202020204" pitchFamily="34" charset="0"/>
              </a:rPr>
              <a:t>на вас откровенно давят и убеждают, что всё происходит в ваших интересах и прямо сейчас буквально спасают ваши </a:t>
            </a:r>
            <a:r>
              <a:rPr lang="ru-RU" sz="1400" dirty="0" smtClean="0">
                <a:solidFill>
                  <a:srgbClr val="000000"/>
                </a:solidFill>
                <a:ea typeface="Arial Regular" pitchFamily="34" charset="-122"/>
                <a:cs typeface="Arial" panose="020B0604020202020204" pitchFamily="34" charset="0"/>
              </a:rPr>
              <a:t>деньги</a:t>
            </a:r>
            <a:endParaRPr lang="ru-RU" sz="1050" dirty="0">
              <a:solidFill>
                <a:srgbClr val="000000"/>
              </a:solidFill>
              <a:ea typeface="Arial Regular" pitchFamily="34" charset="-122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8813" y="3799038"/>
            <a:ext cx="480789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0000"/>
                </a:solidFill>
                <a:ea typeface="Arial Regular" pitchFamily="34" charset="-122"/>
                <a:cs typeface="Arial" panose="020B0604020202020204" pitchFamily="34" charset="0"/>
              </a:rPr>
              <a:t>Неправильная речь и шумы на фоне. Попытка </a:t>
            </a:r>
            <a:r>
              <a:rPr lang="ru-RU" sz="1400" dirty="0" smtClean="0">
                <a:solidFill>
                  <a:srgbClr val="000000"/>
                </a:solidFill>
                <a:ea typeface="Arial Regular" pitchFamily="34" charset="-122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ea typeface="Arial Regular" pitchFamily="34" charset="-122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ea typeface="Arial Regular" pitchFamily="34" charset="-122"/>
                <a:cs typeface="Arial" panose="020B0604020202020204" pitchFamily="34" charset="0"/>
              </a:rPr>
              <a:t>(</a:t>
            </a:r>
            <a:r>
              <a:rPr lang="ru-RU" sz="1400" dirty="0">
                <a:solidFill>
                  <a:srgbClr val="000000"/>
                </a:solidFill>
                <a:ea typeface="Arial Regular" pitchFamily="34" charset="-122"/>
                <a:cs typeface="Arial" panose="020B0604020202020204" pitchFamily="34" charset="0"/>
              </a:rPr>
              <a:t>часто очень неплохая) имитировать </a:t>
            </a:r>
            <a:r>
              <a:rPr lang="ru-RU" sz="1400" dirty="0" err="1" smtClean="0">
                <a:solidFill>
                  <a:srgbClr val="000000"/>
                </a:solidFill>
                <a:ea typeface="Arial Regular" pitchFamily="34" charset="-122"/>
                <a:cs typeface="Arial" panose="020B0604020202020204" pitchFamily="34" charset="0"/>
              </a:rPr>
              <a:t>колл</a:t>
            </a:r>
            <a:r>
              <a:rPr lang="ru-RU" sz="1400" dirty="0" smtClean="0">
                <a:solidFill>
                  <a:srgbClr val="000000"/>
                </a:solidFill>
                <a:ea typeface="Arial Regular" pitchFamily="34" charset="-122"/>
                <a:cs typeface="Arial" panose="020B0604020202020204" pitchFamily="34" charset="0"/>
              </a:rPr>
              <a:t>-центр</a:t>
            </a:r>
            <a:endParaRPr lang="ru-RU" sz="1050" dirty="0">
              <a:solidFill>
                <a:srgbClr val="000000"/>
              </a:solidFill>
              <a:ea typeface="Arial Regular" pitchFamily="34" charset="-122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8813" y="4341991"/>
            <a:ext cx="48078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0000"/>
                </a:solidFill>
                <a:ea typeface="Arial Regular" pitchFamily="34" charset="-122"/>
                <a:cs typeface="Arial" panose="020B0604020202020204" pitchFamily="34" charset="0"/>
              </a:rPr>
              <a:t>Технические </a:t>
            </a:r>
            <a:r>
              <a:rPr lang="ru-RU" sz="1400" dirty="0" smtClean="0">
                <a:solidFill>
                  <a:srgbClr val="000000"/>
                </a:solidFill>
                <a:ea typeface="Arial Regular" pitchFamily="34" charset="-122"/>
                <a:cs typeface="Arial" panose="020B0604020202020204" pitchFamily="34" charset="0"/>
              </a:rPr>
              <a:t>ошибки</a:t>
            </a:r>
            <a:endParaRPr lang="ru-RU" sz="1050" dirty="0">
              <a:solidFill>
                <a:srgbClr val="000000"/>
              </a:solidFill>
              <a:ea typeface="Arial Regular" pitchFamily="34" charset="-122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8813" y="4669501"/>
            <a:ext cx="48078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0000"/>
                </a:solidFill>
                <a:ea typeface="Arial Regular" pitchFamily="34" charset="-122"/>
                <a:cs typeface="Arial" panose="020B0604020202020204" pitchFamily="34" charset="0"/>
              </a:rPr>
              <a:t>Звонок в неудобное </a:t>
            </a:r>
            <a:r>
              <a:rPr lang="ru-RU" sz="1400" dirty="0" smtClean="0">
                <a:solidFill>
                  <a:srgbClr val="000000"/>
                </a:solidFill>
                <a:ea typeface="Arial Regular" pitchFamily="34" charset="-122"/>
                <a:cs typeface="Arial" panose="020B0604020202020204" pitchFamily="34" charset="0"/>
              </a:rPr>
              <a:t>время</a:t>
            </a:r>
            <a:endParaRPr lang="ru-RU" sz="1400" dirty="0">
              <a:solidFill>
                <a:srgbClr val="000000"/>
              </a:solidFill>
              <a:ea typeface="Arial Regular" pitchFamily="34" charset="-122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8813" y="4997011"/>
            <a:ext cx="480789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0000"/>
                </a:solidFill>
                <a:ea typeface="Arial Regular" pitchFamily="34" charset="-122"/>
                <a:cs typeface="Arial" panose="020B0604020202020204" pitchFamily="34" charset="0"/>
              </a:rPr>
              <a:t>Переключение с роботизированного помощника </a:t>
            </a:r>
            <a:br>
              <a:rPr lang="ru-RU" sz="1400" dirty="0">
                <a:solidFill>
                  <a:srgbClr val="000000"/>
                </a:solidFill>
                <a:ea typeface="Arial Regular" pitchFamily="34" charset="-122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ea typeface="Arial Regular" pitchFamily="34" charset="-122"/>
                <a:cs typeface="Arial" panose="020B0604020202020204" pitchFamily="34" charset="0"/>
              </a:rPr>
              <a:t>на сотрудников 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119791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3DF5AF8-CBA1-EE48-86EB-62DB29084E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913" y="4352355"/>
            <a:ext cx="6858000" cy="6858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83555EF-601A-F042-A060-893B91E534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373272" y="1781240"/>
            <a:ext cx="6274215" cy="360074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8869A-546D-4D45-B8A9-633DA10D6637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8813" y="633109"/>
            <a:ext cx="10933100" cy="289917"/>
          </a:xfrm>
        </p:spPr>
        <p:txBody>
          <a:bodyPr/>
          <a:lstStyle/>
          <a:p>
            <a:r>
              <a:rPr lang="ru-RU" dirty="0"/>
              <a:t>ПРАВИЛА УЧАСТИЯ В ОПЕРАТИВНО-РОЗЫСКНЫХ </a:t>
            </a:r>
            <a:r>
              <a:rPr lang="ru-RU" dirty="0" smtClean="0"/>
              <a:t>МЕРОПРИЯТИЯХ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69129" y="1545659"/>
            <a:ext cx="3828821" cy="3274724"/>
            <a:chOff x="693804" y="859859"/>
            <a:chExt cx="3212807" cy="3274724"/>
          </a:xfrm>
        </p:grpSpPr>
        <p:sp>
          <p:nvSpPr>
            <p:cNvPr id="5" name="TextBox 4"/>
            <p:cNvSpPr txBox="1"/>
            <p:nvPr/>
          </p:nvSpPr>
          <p:spPr>
            <a:xfrm>
              <a:off x="693804" y="859859"/>
              <a:ext cx="28324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КАК ДЕЛАЮТ МОШЕННИКИ:</a:t>
              </a:r>
              <a:endParaRPr lang="ru-RU" sz="1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721835" y="1364532"/>
              <a:ext cx="3184776" cy="664573"/>
              <a:chOff x="363695" y="1364532"/>
              <a:chExt cx="3184776" cy="664573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363696" y="1364532"/>
                <a:ext cx="3164364" cy="664573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FF7171"/>
                  </a:gs>
                  <a:gs pos="0">
                    <a:srgbClr val="FF0000"/>
                  </a:gs>
                </a:gsLst>
                <a:lin ang="0" scaled="1"/>
                <a:tileRect/>
              </a:gra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63695" y="1425275"/>
                <a:ext cx="31847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Звонят и сообщают о возбужденном уголовном деле, перечисляя статьи УК РФ</a:t>
                </a:r>
                <a:endParaRPr lang="ru-RU" sz="1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714216" y="2412862"/>
              <a:ext cx="3171984" cy="664573"/>
              <a:chOff x="356076" y="2479371"/>
              <a:chExt cx="3171984" cy="664573"/>
            </a:xfrm>
          </p:grpSpPr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356076" y="2479371"/>
                <a:ext cx="3171984" cy="664573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FF7171"/>
                  </a:gs>
                  <a:gs pos="0">
                    <a:srgbClr val="FF0000"/>
                  </a:gs>
                </a:gsLst>
                <a:lin ang="0" scaled="1"/>
                <a:tileRect/>
              </a:gra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363695" y="2550047"/>
                <a:ext cx="316436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1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Присылают поддельные </a:t>
                </a:r>
                <a:r>
                  <a:rPr lang="ru-RU" sz="14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документы через </a:t>
                </a:r>
                <a:r>
                  <a:rPr lang="ru-RU" sz="1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мессенджеры</a:t>
                </a:r>
                <a:endParaRPr lang="ru-RU" sz="1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714216" y="3470010"/>
              <a:ext cx="3171984" cy="664573"/>
              <a:chOff x="356076" y="3470010"/>
              <a:chExt cx="3171984" cy="664573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356076" y="3470010"/>
                <a:ext cx="3171984" cy="664573"/>
              </a:xfrm>
              <a:prstGeom prst="roundRect">
                <a:avLst/>
              </a:prstGeom>
              <a:gradFill>
                <a:gsLst>
                  <a:gs pos="100000">
                    <a:srgbClr val="FF7171"/>
                  </a:gs>
                  <a:gs pos="0">
                    <a:srgbClr val="FF0000"/>
                  </a:gs>
                </a:gsLst>
                <a:lin ang="0" scaled="1"/>
              </a:gra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365940" y="3535607"/>
                <a:ext cx="316212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14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Переключают в рамках телефонного разговора между ведомствами и </a:t>
                </a:r>
                <a:r>
                  <a:rPr lang="ru-RU" sz="1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банками</a:t>
                </a:r>
                <a:endParaRPr lang="ru-RU" sz="1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5" name="Группа 14"/>
          <p:cNvGrpSpPr/>
          <p:nvPr/>
        </p:nvGrpSpPr>
        <p:grpSpPr>
          <a:xfrm>
            <a:off x="6179167" y="1544332"/>
            <a:ext cx="4788841" cy="3303751"/>
            <a:chOff x="4448672" y="860965"/>
            <a:chExt cx="4126414" cy="3276484"/>
          </a:xfrm>
        </p:grpSpPr>
        <p:sp>
          <p:nvSpPr>
            <p:cNvPr id="16" name="TextBox 15"/>
            <p:cNvSpPr txBox="1"/>
            <p:nvPr/>
          </p:nvSpPr>
          <p:spPr>
            <a:xfrm>
              <a:off x="4448672" y="860965"/>
              <a:ext cx="3800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КАК ПРОИСХОДИТ НА САМОМ ДЕЛЕ:</a:t>
              </a:r>
              <a:endParaRPr lang="ru-RU" sz="1400" b="1" dirty="0">
                <a:latin typeface="+mj-lt"/>
                <a:cs typeface="Arial" panose="020B0604020202020204" pitchFamily="34" charset="0"/>
              </a:endParaRPr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4458878" y="1336194"/>
              <a:ext cx="4116208" cy="738664"/>
              <a:chOff x="4458878" y="1336194"/>
              <a:chExt cx="4116208" cy="738664"/>
            </a:xfrm>
          </p:grpSpPr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4458878" y="1364532"/>
                <a:ext cx="4106002" cy="664573"/>
              </a:xfrm>
              <a:prstGeom prst="roundRect">
                <a:avLst/>
              </a:prstGeom>
              <a:gradFill>
                <a:gsLst>
                  <a:gs pos="100000">
                    <a:srgbClr val="91A1C5"/>
                  </a:gs>
                  <a:gs pos="0">
                    <a:srgbClr val="3F5CAC"/>
                  </a:gs>
                </a:gsLst>
                <a:lin ang="0" scaled="1"/>
              </a:gra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458878" y="1336194"/>
                <a:ext cx="4116208" cy="73866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Настоящие сотрудники никогда не угрожают статьями, заведением уголовных дел, не проводят следственные </a:t>
                </a:r>
                <a:r>
                  <a:rPr lang="en-US" sz="1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/>
                </a:r>
                <a:br>
                  <a:rPr lang="en-US" sz="1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</a:br>
                <a:r>
                  <a:rPr lang="ru-RU" sz="1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и</a:t>
                </a:r>
                <a:r>
                  <a:rPr lang="en-US" sz="1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ru-RU" sz="1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оперативные </a:t>
                </a:r>
                <a:r>
                  <a:rPr lang="ru-RU" sz="14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мероприятия по </a:t>
                </a:r>
                <a:r>
                  <a:rPr lang="ru-RU" sz="1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телефону</a:t>
                </a:r>
                <a:endParaRPr lang="ru-RU" sz="1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4460828" y="2296688"/>
              <a:ext cx="4104051" cy="946235"/>
              <a:chOff x="4460828" y="2372888"/>
              <a:chExt cx="4104051" cy="946235"/>
            </a:xfrm>
          </p:grpSpPr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4460828" y="2412464"/>
                <a:ext cx="4104051" cy="808552"/>
              </a:xfrm>
              <a:prstGeom prst="roundRect">
                <a:avLst>
                  <a:gd name="adj" fmla="val 12897"/>
                </a:avLst>
              </a:prstGeom>
              <a:gradFill>
                <a:gsLst>
                  <a:gs pos="100000">
                    <a:srgbClr val="91A1C5"/>
                  </a:gs>
                  <a:gs pos="0">
                    <a:srgbClr val="3F5CAC"/>
                  </a:gs>
                </a:gsLst>
                <a:lin ang="0" scaled="1"/>
              </a:gra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4460828" y="2372888"/>
                <a:ext cx="4038166" cy="9462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135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С</a:t>
                </a:r>
                <a:r>
                  <a:rPr lang="ru-RU" sz="135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отрудник </a:t>
                </a:r>
                <a:r>
                  <a:rPr lang="ru-RU" sz="135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ПХО или судья вызовут вас в отделение полиции или направят повестку в суд. </a:t>
                </a:r>
                <a:r>
                  <a:rPr lang="ru-RU" sz="135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НО! </a:t>
                </a:r>
                <a:r>
                  <a:rPr lang="ru-RU" sz="135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никогда </a:t>
                </a:r>
                <a:r>
                  <a:rPr lang="en-US" sz="135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/>
                </a:r>
                <a:br>
                  <a:rPr lang="en-US" sz="135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</a:br>
                <a:r>
                  <a:rPr lang="ru-RU" sz="135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не </a:t>
                </a:r>
                <a:r>
                  <a:rPr lang="ru-RU" sz="135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будут обсуждать детали вопроса по телефону </a:t>
                </a:r>
                <a:r>
                  <a:rPr lang="en-US" sz="135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/>
                </a:r>
                <a:br>
                  <a:rPr lang="en-US" sz="135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</a:br>
                <a:r>
                  <a:rPr lang="ru-RU" sz="135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или </a:t>
                </a:r>
                <a:r>
                  <a:rPr lang="ru-RU" sz="135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направлять документы в </a:t>
                </a:r>
                <a:r>
                  <a:rPr lang="ru-RU" sz="135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мессенджерах</a:t>
                </a:r>
                <a:endParaRPr lang="ru-RU" sz="135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4460827" y="3404880"/>
              <a:ext cx="4104052" cy="732569"/>
              <a:chOff x="4460827" y="3404880"/>
              <a:chExt cx="4104052" cy="732569"/>
            </a:xfrm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4460828" y="3444446"/>
                <a:ext cx="4104051" cy="664573"/>
              </a:xfrm>
              <a:prstGeom prst="roundRect">
                <a:avLst/>
              </a:prstGeom>
              <a:gradFill>
                <a:gsLst>
                  <a:gs pos="100000">
                    <a:srgbClr val="91A1C5"/>
                  </a:gs>
                  <a:gs pos="0">
                    <a:srgbClr val="3F5CAC"/>
                  </a:gs>
                </a:gsLst>
                <a:lin ang="0" scaled="1"/>
              </a:gra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4460827" y="3404880"/>
                <a:ext cx="4038166" cy="732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14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С</a:t>
                </a:r>
                <a:r>
                  <a:rPr lang="ru-RU" sz="1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отрудники ПХО или Банков не </a:t>
                </a:r>
                <a:r>
                  <a:rPr lang="ru-RU" sz="14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имеют возможности переключать в рамках одного телефонного разговора между ведомствами или </a:t>
                </a:r>
                <a:r>
                  <a:rPr lang="ru-RU" sz="1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банками</a:t>
                </a:r>
                <a:endParaRPr lang="ru-RU" sz="1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6" name="Рисунок 222">
            <a:extLst>
              <a:ext uri="{FF2B5EF4-FFF2-40B4-BE49-F238E27FC236}">
                <a16:creationId xmlns:a16="http://schemas.microsoft.com/office/drawing/2014/main" id="{BB38E994-9274-4CC4-81BB-366CAE1238BC}"/>
              </a:ext>
            </a:extLst>
          </p:cNvPr>
          <p:cNvGrpSpPr/>
          <p:nvPr/>
        </p:nvGrpSpPr>
        <p:grpSpPr>
          <a:xfrm>
            <a:off x="5216680" y="2174857"/>
            <a:ext cx="384012" cy="459750"/>
            <a:chOff x="3361643" y="3567873"/>
            <a:chExt cx="200025" cy="217646"/>
          </a:xfrm>
          <a:solidFill>
            <a:srgbClr val="435FAD"/>
          </a:solidFill>
        </p:grpSpPr>
        <p:sp>
          <p:nvSpPr>
            <p:cNvPr id="27" name="Полилиния: фигура 274">
              <a:extLst>
                <a:ext uri="{FF2B5EF4-FFF2-40B4-BE49-F238E27FC236}">
                  <a16:creationId xmlns:a16="http://schemas.microsoft.com/office/drawing/2014/main" id="{821D5F8E-D5F9-42DA-9F8A-4BDD5335BEE4}"/>
                </a:ext>
              </a:extLst>
            </p:cNvPr>
            <p:cNvSpPr/>
            <p:nvPr/>
          </p:nvSpPr>
          <p:spPr>
            <a:xfrm>
              <a:off x="3447368" y="3567873"/>
              <a:ext cx="114300" cy="217646"/>
            </a:xfrm>
            <a:custGeom>
              <a:avLst/>
              <a:gdLst>
                <a:gd name="connsiteX0" fmla="*/ 5239 w 114300"/>
                <a:gd name="connsiteY0" fmla="*/ 217646 h 217646"/>
                <a:gd name="connsiteX1" fmla="*/ 1429 w 114300"/>
                <a:gd name="connsiteY1" fmla="*/ 216694 h 217646"/>
                <a:gd name="connsiteX2" fmla="*/ 1429 w 114300"/>
                <a:gd name="connsiteY2" fmla="*/ 210026 h 217646"/>
                <a:gd name="connsiteX3" fmla="*/ 102394 w 114300"/>
                <a:gd name="connsiteY3" fmla="*/ 109061 h 217646"/>
                <a:gd name="connsiteX4" fmla="*/ 1429 w 114300"/>
                <a:gd name="connsiteY4" fmla="*/ 8096 h 217646"/>
                <a:gd name="connsiteX5" fmla="*/ 1429 w 114300"/>
                <a:gd name="connsiteY5" fmla="*/ 1429 h 217646"/>
                <a:gd name="connsiteX6" fmla="*/ 8096 w 114300"/>
                <a:gd name="connsiteY6" fmla="*/ 1429 h 217646"/>
                <a:gd name="connsiteX7" fmla="*/ 112871 w 114300"/>
                <a:gd name="connsiteY7" fmla="*/ 106204 h 217646"/>
                <a:gd name="connsiteX8" fmla="*/ 112871 w 114300"/>
                <a:gd name="connsiteY8" fmla="*/ 112871 h 217646"/>
                <a:gd name="connsiteX9" fmla="*/ 8096 w 114300"/>
                <a:gd name="connsiteY9" fmla="*/ 217646 h 217646"/>
                <a:gd name="connsiteX10" fmla="*/ 5239 w 114300"/>
                <a:gd name="connsiteY10" fmla="*/ 217646 h 21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217646">
                  <a:moveTo>
                    <a:pt x="5239" y="217646"/>
                  </a:moveTo>
                  <a:cubicBezTo>
                    <a:pt x="4286" y="217646"/>
                    <a:pt x="2381" y="217646"/>
                    <a:pt x="1429" y="216694"/>
                  </a:cubicBezTo>
                  <a:cubicBezTo>
                    <a:pt x="-476" y="214789"/>
                    <a:pt x="-476" y="211931"/>
                    <a:pt x="1429" y="210026"/>
                  </a:cubicBezTo>
                  <a:lnTo>
                    <a:pt x="102394" y="109061"/>
                  </a:lnTo>
                  <a:lnTo>
                    <a:pt x="1429" y="8096"/>
                  </a:lnTo>
                  <a:cubicBezTo>
                    <a:pt x="-476" y="6191"/>
                    <a:pt x="-476" y="3334"/>
                    <a:pt x="1429" y="1429"/>
                  </a:cubicBezTo>
                  <a:cubicBezTo>
                    <a:pt x="3334" y="-476"/>
                    <a:pt x="6191" y="-476"/>
                    <a:pt x="8096" y="1429"/>
                  </a:cubicBezTo>
                  <a:lnTo>
                    <a:pt x="112871" y="106204"/>
                  </a:lnTo>
                  <a:cubicBezTo>
                    <a:pt x="114776" y="108109"/>
                    <a:pt x="114776" y="110966"/>
                    <a:pt x="112871" y="112871"/>
                  </a:cubicBezTo>
                  <a:lnTo>
                    <a:pt x="8096" y="217646"/>
                  </a:lnTo>
                  <a:cubicBezTo>
                    <a:pt x="8096" y="217646"/>
                    <a:pt x="6191" y="217646"/>
                    <a:pt x="5239" y="2176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TB Group Book"/>
              </a:endParaRPr>
            </a:p>
          </p:txBody>
        </p:sp>
        <p:sp>
          <p:nvSpPr>
            <p:cNvPr id="28" name="Полилиния: фигура 275">
              <a:extLst>
                <a:ext uri="{FF2B5EF4-FFF2-40B4-BE49-F238E27FC236}">
                  <a16:creationId xmlns:a16="http://schemas.microsoft.com/office/drawing/2014/main" id="{B81CA5C2-6B0F-4DE7-91CF-B48E5F1AD1E8}"/>
                </a:ext>
              </a:extLst>
            </p:cNvPr>
            <p:cNvSpPr/>
            <p:nvPr/>
          </p:nvSpPr>
          <p:spPr>
            <a:xfrm>
              <a:off x="3361643" y="3567873"/>
              <a:ext cx="114300" cy="217646"/>
            </a:xfrm>
            <a:custGeom>
              <a:avLst/>
              <a:gdLst>
                <a:gd name="connsiteX0" fmla="*/ 5239 w 114300"/>
                <a:gd name="connsiteY0" fmla="*/ 217646 h 217646"/>
                <a:gd name="connsiteX1" fmla="*/ 1429 w 114300"/>
                <a:gd name="connsiteY1" fmla="*/ 216694 h 217646"/>
                <a:gd name="connsiteX2" fmla="*/ 1429 w 114300"/>
                <a:gd name="connsiteY2" fmla="*/ 210026 h 217646"/>
                <a:gd name="connsiteX3" fmla="*/ 102394 w 114300"/>
                <a:gd name="connsiteY3" fmla="*/ 109061 h 217646"/>
                <a:gd name="connsiteX4" fmla="*/ 1429 w 114300"/>
                <a:gd name="connsiteY4" fmla="*/ 8096 h 217646"/>
                <a:gd name="connsiteX5" fmla="*/ 1429 w 114300"/>
                <a:gd name="connsiteY5" fmla="*/ 1429 h 217646"/>
                <a:gd name="connsiteX6" fmla="*/ 8096 w 114300"/>
                <a:gd name="connsiteY6" fmla="*/ 1429 h 217646"/>
                <a:gd name="connsiteX7" fmla="*/ 112871 w 114300"/>
                <a:gd name="connsiteY7" fmla="*/ 106204 h 217646"/>
                <a:gd name="connsiteX8" fmla="*/ 112871 w 114300"/>
                <a:gd name="connsiteY8" fmla="*/ 112871 h 217646"/>
                <a:gd name="connsiteX9" fmla="*/ 8096 w 114300"/>
                <a:gd name="connsiteY9" fmla="*/ 217646 h 217646"/>
                <a:gd name="connsiteX10" fmla="*/ 5239 w 114300"/>
                <a:gd name="connsiteY10" fmla="*/ 217646 h 21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217646">
                  <a:moveTo>
                    <a:pt x="5239" y="217646"/>
                  </a:moveTo>
                  <a:cubicBezTo>
                    <a:pt x="4286" y="217646"/>
                    <a:pt x="2381" y="217646"/>
                    <a:pt x="1429" y="216694"/>
                  </a:cubicBezTo>
                  <a:cubicBezTo>
                    <a:pt x="-476" y="214789"/>
                    <a:pt x="-476" y="211931"/>
                    <a:pt x="1429" y="210026"/>
                  </a:cubicBezTo>
                  <a:lnTo>
                    <a:pt x="102394" y="109061"/>
                  </a:lnTo>
                  <a:lnTo>
                    <a:pt x="1429" y="8096"/>
                  </a:lnTo>
                  <a:cubicBezTo>
                    <a:pt x="-476" y="6191"/>
                    <a:pt x="-476" y="3334"/>
                    <a:pt x="1429" y="1429"/>
                  </a:cubicBezTo>
                  <a:cubicBezTo>
                    <a:pt x="3334" y="-476"/>
                    <a:pt x="6191" y="-476"/>
                    <a:pt x="8096" y="1429"/>
                  </a:cubicBezTo>
                  <a:lnTo>
                    <a:pt x="112871" y="106204"/>
                  </a:lnTo>
                  <a:cubicBezTo>
                    <a:pt x="114776" y="108109"/>
                    <a:pt x="114776" y="110966"/>
                    <a:pt x="112871" y="112871"/>
                  </a:cubicBezTo>
                  <a:lnTo>
                    <a:pt x="8096" y="217646"/>
                  </a:lnTo>
                  <a:cubicBezTo>
                    <a:pt x="8096" y="217646"/>
                    <a:pt x="6191" y="217646"/>
                    <a:pt x="5239" y="2176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TB Group Book"/>
              </a:endParaRPr>
            </a:p>
          </p:txBody>
        </p:sp>
      </p:grpSp>
      <p:grpSp>
        <p:nvGrpSpPr>
          <p:cNvPr id="29" name="Рисунок 222">
            <a:extLst>
              <a:ext uri="{FF2B5EF4-FFF2-40B4-BE49-F238E27FC236}">
                <a16:creationId xmlns:a16="http://schemas.microsoft.com/office/drawing/2014/main" id="{BB38E994-9274-4CC4-81BB-366CAE1238BC}"/>
              </a:ext>
            </a:extLst>
          </p:cNvPr>
          <p:cNvGrpSpPr/>
          <p:nvPr/>
        </p:nvGrpSpPr>
        <p:grpSpPr>
          <a:xfrm>
            <a:off x="5216680" y="3139773"/>
            <a:ext cx="384012" cy="459750"/>
            <a:chOff x="3361643" y="3567873"/>
            <a:chExt cx="200025" cy="217646"/>
          </a:xfrm>
          <a:solidFill>
            <a:srgbClr val="435FAD"/>
          </a:solidFill>
        </p:grpSpPr>
        <p:sp>
          <p:nvSpPr>
            <p:cNvPr id="30" name="Полилиния: фигура 274">
              <a:extLst>
                <a:ext uri="{FF2B5EF4-FFF2-40B4-BE49-F238E27FC236}">
                  <a16:creationId xmlns:a16="http://schemas.microsoft.com/office/drawing/2014/main" id="{821D5F8E-D5F9-42DA-9F8A-4BDD5335BEE4}"/>
                </a:ext>
              </a:extLst>
            </p:cNvPr>
            <p:cNvSpPr/>
            <p:nvPr/>
          </p:nvSpPr>
          <p:spPr>
            <a:xfrm>
              <a:off x="3447368" y="3567873"/>
              <a:ext cx="114300" cy="217646"/>
            </a:xfrm>
            <a:custGeom>
              <a:avLst/>
              <a:gdLst>
                <a:gd name="connsiteX0" fmla="*/ 5239 w 114300"/>
                <a:gd name="connsiteY0" fmla="*/ 217646 h 217646"/>
                <a:gd name="connsiteX1" fmla="*/ 1429 w 114300"/>
                <a:gd name="connsiteY1" fmla="*/ 216694 h 217646"/>
                <a:gd name="connsiteX2" fmla="*/ 1429 w 114300"/>
                <a:gd name="connsiteY2" fmla="*/ 210026 h 217646"/>
                <a:gd name="connsiteX3" fmla="*/ 102394 w 114300"/>
                <a:gd name="connsiteY3" fmla="*/ 109061 h 217646"/>
                <a:gd name="connsiteX4" fmla="*/ 1429 w 114300"/>
                <a:gd name="connsiteY4" fmla="*/ 8096 h 217646"/>
                <a:gd name="connsiteX5" fmla="*/ 1429 w 114300"/>
                <a:gd name="connsiteY5" fmla="*/ 1429 h 217646"/>
                <a:gd name="connsiteX6" fmla="*/ 8096 w 114300"/>
                <a:gd name="connsiteY6" fmla="*/ 1429 h 217646"/>
                <a:gd name="connsiteX7" fmla="*/ 112871 w 114300"/>
                <a:gd name="connsiteY7" fmla="*/ 106204 h 217646"/>
                <a:gd name="connsiteX8" fmla="*/ 112871 w 114300"/>
                <a:gd name="connsiteY8" fmla="*/ 112871 h 217646"/>
                <a:gd name="connsiteX9" fmla="*/ 8096 w 114300"/>
                <a:gd name="connsiteY9" fmla="*/ 217646 h 217646"/>
                <a:gd name="connsiteX10" fmla="*/ 5239 w 114300"/>
                <a:gd name="connsiteY10" fmla="*/ 217646 h 21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217646">
                  <a:moveTo>
                    <a:pt x="5239" y="217646"/>
                  </a:moveTo>
                  <a:cubicBezTo>
                    <a:pt x="4286" y="217646"/>
                    <a:pt x="2381" y="217646"/>
                    <a:pt x="1429" y="216694"/>
                  </a:cubicBezTo>
                  <a:cubicBezTo>
                    <a:pt x="-476" y="214789"/>
                    <a:pt x="-476" y="211931"/>
                    <a:pt x="1429" y="210026"/>
                  </a:cubicBezTo>
                  <a:lnTo>
                    <a:pt x="102394" y="109061"/>
                  </a:lnTo>
                  <a:lnTo>
                    <a:pt x="1429" y="8096"/>
                  </a:lnTo>
                  <a:cubicBezTo>
                    <a:pt x="-476" y="6191"/>
                    <a:pt x="-476" y="3334"/>
                    <a:pt x="1429" y="1429"/>
                  </a:cubicBezTo>
                  <a:cubicBezTo>
                    <a:pt x="3334" y="-476"/>
                    <a:pt x="6191" y="-476"/>
                    <a:pt x="8096" y="1429"/>
                  </a:cubicBezTo>
                  <a:lnTo>
                    <a:pt x="112871" y="106204"/>
                  </a:lnTo>
                  <a:cubicBezTo>
                    <a:pt x="114776" y="108109"/>
                    <a:pt x="114776" y="110966"/>
                    <a:pt x="112871" y="112871"/>
                  </a:cubicBezTo>
                  <a:lnTo>
                    <a:pt x="8096" y="217646"/>
                  </a:lnTo>
                  <a:cubicBezTo>
                    <a:pt x="8096" y="217646"/>
                    <a:pt x="6191" y="217646"/>
                    <a:pt x="5239" y="2176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TB Group Book"/>
              </a:endParaRPr>
            </a:p>
          </p:txBody>
        </p:sp>
        <p:sp>
          <p:nvSpPr>
            <p:cNvPr id="31" name="Полилиния: фигура 275">
              <a:extLst>
                <a:ext uri="{FF2B5EF4-FFF2-40B4-BE49-F238E27FC236}">
                  <a16:creationId xmlns:a16="http://schemas.microsoft.com/office/drawing/2014/main" id="{B81CA5C2-6B0F-4DE7-91CF-B48E5F1AD1E8}"/>
                </a:ext>
              </a:extLst>
            </p:cNvPr>
            <p:cNvSpPr/>
            <p:nvPr/>
          </p:nvSpPr>
          <p:spPr>
            <a:xfrm>
              <a:off x="3361643" y="3567873"/>
              <a:ext cx="114300" cy="217646"/>
            </a:xfrm>
            <a:custGeom>
              <a:avLst/>
              <a:gdLst>
                <a:gd name="connsiteX0" fmla="*/ 5239 w 114300"/>
                <a:gd name="connsiteY0" fmla="*/ 217646 h 217646"/>
                <a:gd name="connsiteX1" fmla="*/ 1429 w 114300"/>
                <a:gd name="connsiteY1" fmla="*/ 216694 h 217646"/>
                <a:gd name="connsiteX2" fmla="*/ 1429 w 114300"/>
                <a:gd name="connsiteY2" fmla="*/ 210026 h 217646"/>
                <a:gd name="connsiteX3" fmla="*/ 102394 w 114300"/>
                <a:gd name="connsiteY3" fmla="*/ 109061 h 217646"/>
                <a:gd name="connsiteX4" fmla="*/ 1429 w 114300"/>
                <a:gd name="connsiteY4" fmla="*/ 8096 h 217646"/>
                <a:gd name="connsiteX5" fmla="*/ 1429 w 114300"/>
                <a:gd name="connsiteY5" fmla="*/ 1429 h 217646"/>
                <a:gd name="connsiteX6" fmla="*/ 8096 w 114300"/>
                <a:gd name="connsiteY6" fmla="*/ 1429 h 217646"/>
                <a:gd name="connsiteX7" fmla="*/ 112871 w 114300"/>
                <a:gd name="connsiteY7" fmla="*/ 106204 h 217646"/>
                <a:gd name="connsiteX8" fmla="*/ 112871 w 114300"/>
                <a:gd name="connsiteY8" fmla="*/ 112871 h 217646"/>
                <a:gd name="connsiteX9" fmla="*/ 8096 w 114300"/>
                <a:gd name="connsiteY9" fmla="*/ 217646 h 217646"/>
                <a:gd name="connsiteX10" fmla="*/ 5239 w 114300"/>
                <a:gd name="connsiteY10" fmla="*/ 217646 h 21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217646">
                  <a:moveTo>
                    <a:pt x="5239" y="217646"/>
                  </a:moveTo>
                  <a:cubicBezTo>
                    <a:pt x="4286" y="217646"/>
                    <a:pt x="2381" y="217646"/>
                    <a:pt x="1429" y="216694"/>
                  </a:cubicBezTo>
                  <a:cubicBezTo>
                    <a:pt x="-476" y="214789"/>
                    <a:pt x="-476" y="211931"/>
                    <a:pt x="1429" y="210026"/>
                  </a:cubicBezTo>
                  <a:lnTo>
                    <a:pt x="102394" y="109061"/>
                  </a:lnTo>
                  <a:lnTo>
                    <a:pt x="1429" y="8096"/>
                  </a:lnTo>
                  <a:cubicBezTo>
                    <a:pt x="-476" y="6191"/>
                    <a:pt x="-476" y="3334"/>
                    <a:pt x="1429" y="1429"/>
                  </a:cubicBezTo>
                  <a:cubicBezTo>
                    <a:pt x="3334" y="-476"/>
                    <a:pt x="6191" y="-476"/>
                    <a:pt x="8096" y="1429"/>
                  </a:cubicBezTo>
                  <a:lnTo>
                    <a:pt x="112871" y="106204"/>
                  </a:lnTo>
                  <a:cubicBezTo>
                    <a:pt x="114776" y="108109"/>
                    <a:pt x="114776" y="110966"/>
                    <a:pt x="112871" y="112871"/>
                  </a:cubicBezTo>
                  <a:lnTo>
                    <a:pt x="8096" y="217646"/>
                  </a:lnTo>
                  <a:cubicBezTo>
                    <a:pt x="8096" y="217646"/>
                    <a:pt x="6191" y="217646"/>
                    <a:pt x="5239" y="2176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TB Group Book"/>
              </a:endParaRPr>
            </a:p>
          </p:txBody>
        </p:sp>
      </p:grpSp>
      <p:grpSp>
        <p:nvGrpSpPr>
          <p:cNvPr id="32" name="Рисунок 222">
            <a:extLst>
              <a:ext uri="{FF2B5EF4-FFF2-40B4-BE49-F238E27FC236}">
                <a16:creationId xmlns:a16="http://schemas.microsoft.com/office/drawing/2014/main" id="{BB38E994-9274-4CC4-81BB-366CAE1238BC}"/>
              </a:ext>
            </a:extLst>
          </p:cNvPr>
          <p:cNvGrpSpPr/>
          <p:nvPr/>
        </p:nvGrpSpPr>
        <p:grpSpPr>
          <a:xfrm>
            <a:off x="5216680" y="4127760"/>
            <a:ext cx="384012" cy="459750"/>
            <a:chOff x="3361643" y="3567873"/>
            <a:chExt cx="200025" cy="217646"/>
          </a:xfrm>
          <a:solidFill>
            <a:srgbClr val="435FAD"/>
          </a:solidFill>
        </p:grpSpPr>
        <p:sp>
          <p:nvSpPr>
            <p:cNvPr id="33" name="Полилиния: фигура 274">
              <a:extLst>
                <a:ext uri="{FF2B5EF4-FFF2-40B4-BE49-F238E27FC236}">
                  <a16:creationId xmlns:a16="http://schemas.microsoft.com/office/drawing/2014/main" id="{821D5F8E-D5F9-42DA-9F8A-4BDD5335BEE4}"/>
                </a:ext>
              </a:extLst>
            </p:cNvPr>
            <p:cNvSpPr/>
            <p:nvPr/>
          </p:nvSpPr>
          <p:spPr>
            <a:xfrm>
              <a:off x="3447368" y="3567873"/>
              <a:ext cx="114300" cy="217646"/>
            </a:xfrm>
            <a:custGeom>
              <a:avLst/>
              <a:gdLst>
                <a:gd name="connsiteX0" fmla="*/ 5239 w 114300"/>
                <a:gd name="connsiteY0" fmla="*/ 217646 h 217646"/>
                <a:gd name="connsiteX1" fmla="*/ 1429 w 114300"/>
                <a:gd name="connsiteY1" fmla="*/ 216694 h 217646"/>
                <a:gd name="connsiteX2" fmla="*/ 1429 w 114300"/>
                <a:gd name="connsiteY2" fmla="*/ 210026 h 217646"/>
                <a:gd name="connsiteX3" fmla="*/ 102394 w 114300"/>
                <a:gd name="connsiteY3" fmla="*/ 109061 h 217646"/>
                <a:gd name="connsiteX4" fmla="*/ 1429 w 114300"/>
                <a:gd name="connsiteY4" fmla="*/ 8096 h 217646"/>
                <a:gd name="connsiteX5" fmla="*/ 1429 w 114300"/>
                <a:gd name="connsiteY5" fmla="*/ 1429 h 217646"/>
                <a:gd name="connsiteX6" fmla="*/ 8096 w 114300"/>
                <a:gd name="connsiteY6" fmla="*/ 1429 h 217646"/>
                <a:gd name="connsiteX7" fmla="*/ 112871 w 114300"/>
                <a:gd name="connsiteY7" fmla="*/ 106204 h 217646"/>
                <a:gd name="connsiteX8" fmla="*/ 112871 w 114300"/>
                <a:gd name="connsiteY8" fmla="*/ 112871 h 217646"/>
                <a:gd name="connsiteX9" fmla="*/ 8096 w 114300"/>
                <a:gd name="connsiteY9" fmla="*/ 217646 h 217646"/>
                <a:gd name="connsiteX10" fmla="*/ 5239 w 114300"/>
                <a:gd name="connsiteY10" fmla="*/ 217646 h 21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217646">
                  <a:moveTo>
                    <a:pt x="5239" y="217646"/>
                  </a:moveTo>
                  <a:cubicBezTo>
                    <a:pt x="4286" y="217646"/>
                    <a:pt x="2381" y="217646"/>
                    <a:pt x="1429" y="216694"/>
                  </a:cubicBezTo>
                  <a:cubicBezTo>
                    <a:pt x="-476" y="214789"/>
                    <a:pt x="-476" y="211931"/>
                    <a:pt x="1429" y="210026"/>
                  </a:cubicBezTo>
                  <a:lnTo>
                    <a:pt x="102394" y="109061"/>
                  </a:lnTo>
                  <a:lnTo>
                    <a:pt x="1429" y="8096"/>
                  </a:lnTo>
                  <a:cubicBezTo>
                    <a:pt x="-476" y="6191"/>
                    <a:pt x="-476" y="3334"/>
                    <a:pt x="1429" y="1429"/>
                  </a:cubicBezTo>
                  <a:cubicBezTo>
                    <a:pt x="3334" y="-476"/>
                    <a:pt x="6191" y="-476"/>
                    <a:pt x="8096" y="1429"/>
                  </a:cubicBezTo>
                  <a:lnTo>
                    <a:pt x="112871" y="106204"/>
                  </a:lnTo>
                  <a:cubicBezTo>
                    <a:pt x="114776" y="108109"/>
                    <a:pt x="114776" y="110966"/>
                    <a:pt x="112871" y="112871"/>
                  </a:cubicBezTo>
                  <a:lnTo>
                    <a:pt x="8096" y="217646"/>
                  </a:lnTo>
                  <a:cubicBezTo>
                    <a:pt x="8096" y="217646"/>
                    <a:pt x="6191" y="217646"/>
                    <a:pt x="5239" y="2176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TB Group Book"/>
              </a:endParaRPr>
            </a:p>
          </p:txBody>
        </p:sp>
        <p:sp>
          <p:nvSpPr>
            <p:cNvPr id="34" name="Полилиния: фигура 275">
              <a:extLst>
                <a:ext uri="{FF2B5EF4-FFF2-40B4-BE49-F238E27FC236}">
                  <a16:creationId xmlns:a16="http://schemas.microsoft.com/office/drawing/2014/main" id="{B81CA5C2-6B0F-4DE7-91CF-B48E5F1AD1E8}"/>
                </a:ext>
              </a:extLst>
            </p:cNvPr>
            <p:cNvSpPr/>
            <p:nvPr/>
          </p:nvSpPr>
          <p:spPr>
            <a:xfrm>
              <a:off x="3361643" y="3567873"/>
              <a:ext cx="114300" cy="217646"/>
            </a:xfrm>
            <a:custGeom>
              <a:avLst/>
              <a:gdLst>
                <a:gd name="connsiteX0" fmla="*/ 5239 w 114300"/>
                <a:gd name="connsiteY0" fmla="*/ 217646 h 217646"/>
                <a:gd name="connsiteX1" fmla="*/ 1429 w 114300"/>
                <a:gd name="connsiteY1" fmla="*/ 216694 h 217646"/>
                <a:gd name="connsiteX2" fmla="*/ 1429 w 114300"/>
                <a:gd name="connsiteY2" fmla="*/ 210026 h 217646"/>
                <a:gd name="connsiteX3" fmla="*/ 102394 w 114300"/>
                <a:gd name="connsiteY3" fmla="*/ 109061 h 217646"/>
                <a:gd name="connsiteX4" fmla="*/ 1429 w 114300"/>
                <a:gd name="connsiteY4" fmla="*/ 8096 h 217646"/>
                <a:gd name="connsiteX5" fmla="*/ 1429 w 114300"/>
                <a:gd name="connsiteY5" fmla="*/ 1429 h 217646"/>
                <a:gd name="connsiteX6" fmla="*/ 8096 w 114300"/>
                <a:gd name="connsiteY6" fmla="*/ 1429 h 217646"/>
                <a:gd name="connsiteX7" fmla="*/ 112871 w 114300"/>
                <a:gd name="connsiteY7" fmla="*/ 106204 h 217646"/>
                <a:gd name="connsiteX8" fmla="*/ 112871 w 114300"/>
                <a:gd name="connsiteY8" fmla="*/ 112871 h 217646"/>
                <a:gd name="connsiteX9" fmla="*/ 8096 w 114300"/>
                <a:gd name="connsiteY9" fmla="*/ 217646 h 217646"/>
                <a:gd name="connsiteX10" fmla="*/ 5239 w 114300"/>
                <a:gd name="connsiteY10" fmla="*/ 217646 h 21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217646">
                  <a:moveTo>
                    <a:pt x="5239" y="217646"/>
                  </a:moveTo>
                  <a:cubicBezTo>
                    <a:pt x="4286" y="217646"/>
                    <a:pt x="2381" y="217646"/>
                    <a:pt x="1429" y="216694"/>
                  </a:cubicBezTo>
                  <a:cubicBezTo>
                    <a:pt x="-476" y="214789"/>
                    <a:pt x="-476" y="211931"/>
                    <a:pt x="1429" y="210026"/>
                  </a:cubicBezTo>
                  <a:lnTo>
                    <a:pt x="102394" y="109061"/>
                  </a:lnTo>
                  <a:lnTo>
                    <a:pt x="1429" y="8096"/>
                  </a:lnTo>
                  <a:cubicBezTo>
                    <a:pt x="-476" y="6191"/>
                    <a:pt x="-476" y="3334"/>
                    <a:pt x="1429" y="1429"/>
                  </a:cubicBezTo>
                  <a:cubicBezTo>
                    <a:pt x="3334" y="-476"/>
                    <a:pt x="6191" y="-476"/>
                    <a:pt x="8096" y="1429"/>
                  </a:cubicBezTo>
                  <a:lnTo>
                    <a:pt x="112871" y="106204"/>
                  </a:lnTo>
                  <a:cubicBezTo>
                    <a:pt x="114776" y="108109"/>
                    <a:pt x="114776" y="110966"/>
                    <a:pt x="112871" y="112871"/>
                  </a:cubicBezTo>
                  <a:lnTo>
                    <a:pt x="8096" y="217646"/>
                  </a:lnTo>
                  <a:cubicBezTo>
                    <a:pt x="8096" y="217646"/>
                    <a:pt x="6191" y="217646"/>
                    <a:pt x="5239" y="2176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TB Group 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041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DE9A923-4B27-8C4C-AAF7-D24C34C461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71455" y="-733349"/>
            <a:ext cx="6858000" cy="6858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2778589-02B7-2249-BE26-9C34D8BCA7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1900" y="2528392"/>
            <a:ext cx="9162222" cy="5153750"/>
          </a:xfrm>
          <a:prstGeom prst="rect">
            <a:avLst/>
          </a:prstGeom>
        </p:spPr>
      </p:pic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03ABE0F1-7A38-7A42-B28B-60F98803B81D}"/>
              </a:ext>
            </a:extLst>
          </p:cNvPr>
          <p:cNvSpPr>
            <a:spLocks noChangeAspect="1"/>
          </p:cNvSpPr>
          <p:nvPr/>
        </p:nvSpPr>
        <p:spPr>
          <a:xfrm>
            <a:off x="-1540522" y="1043167"/>
            <a:ext cx="11553466" cy="997904"/>
          </a:xfrm>
          <a:prstGeom prst="roundRect">
            <a:avLst>
              <a:gd name="adj" fmla="val 6260"/>
            </a:avLst>
          </a:prstGeom>
          <a:gradFill>
            <a:gsLst>
              <a:gs pos="0">
                <a:schemeClr val="bg1">
                  <a:alpha val="10000"/>
                </a:schemeClr>
              </a:gs>
              <a:gs pos="99000">
                <a:schemeClr val="bg1">
                  <a:alpha val="35000"/>
                </a:schemeClr>
              </a:gs>
            </a:gsLst>
            <a:lin ang="2700000" scaled="0"/>
          </a:gradFill>
          <a:ln w="19050">
            <a:gradFill>
              <a:gsLst>
                <a:gs pos="0">
                  <a:schemeClr val="bg1">
                    <a:alpha val="15158"/>
                  </a:schemeClr>
                </a:gs>
                <a:gs pos="97000">
                  <a:schemeClr val="bg1">
                    <a:alpha val="23259"/>
                  </a:schemeClr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8869A-546D-4D45-B8A9-633DA10D6637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8813" y="633109"/>
            <a:ext cx="10874375" cy="332399"/>
          </a:xfrm>
        </p:spPr>
        <p:txBody>
          <a:bodyPr/>
          <a:lstStyle/>
          <a:p>
            <a:r>
              <a:rPr lang="ru-RU" dirty="0"/>
              <a:t>ТЕЛЕФОННОЕ МОШЕННИЧЕСТВО: Перевод на </a:t>
            </a:r>
            <a:r>
              <a:rPr lang="ru-RU" dirty="0" smtClean="0"/>
              <a:t>«безопасный счёт»</a:t>
            </a:r>
            <a:endParaRPr lang="ru-RU" dirty="0"/>
          </a:p>
        </p:txBody>
      </p:sp>
      <p:grpSp>
        <p:nvGrpSpPr>
          <p:cNvPr id="5" name="Группа 4"/>
          <p:cNvGrpSpPr>
            <a:grpSpLocks noChangeAspect="1"/>
          </p:cNvGrpSpPr>
          <p:nvPr/>
        </p:nvGrpSpPr>
        <p:grpSpPr>
          <a:xfrm>
            <a:off x="9122304" y="1844721"/>
            <a:ext cx="2731592" cy="4279930"/>
            <a:chOff x="3336689" y="649936"/>
            <a:chExt cx="2400322" cy="3760889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5478" y="861451"/>
              <a:ext cx="1553399" cy="336296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6689" y="649936"/>
              <a:ext cx="2400322" cy="376088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>
            <a:grpSpLocks noChangeAspect="1"/>
          </p:cNvGrpSpPr>
          <p:nvPr/>
        </p:nvGrpSpPr>
        <p:grpSpPr>
          <a:xfrm>
            <a:off x="8326422" y="4274533"/>
            <a:ext cx="2771298" cy="2583468"/>
            <a:chOff x="4365803" y="1614780"/>
            <a:chExt cx="2388703" cy="222680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6734" y="1832188"/>
              <a:ext cx="1575727" cy="2009395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387"/>
            <a:stretch/>
          </p:blipFill>
          <p:spPr>
            <a:xfrm>
              <a:off x="4365803" y="1614780"/>
              <a:ext cx="2388703" cy="2193682"/>
            </a:xfrm>
            <a:prstGeom prst="rect">
              <a:avLst/>
            </a:prstGeom>
          </p:spPr>
        </p:pic>
      </p:grpSp>
      <p:sp>
        <p:nvSpPr>
          <p:cNvPr id="11" name="Объект 2">
            <a:extLst>
              <a:ext uri="{FF2B5EF4-FFF2-40B4-BE49-F238E27FC236}">
                <a16:creationId xmlns:a16="http://schemas.microsoft.com/office/drawing/2014/main" id="{1B333F21-E403-4C13-ACB3-9063097D89B6}"/>
              </a:ext>
            </a:extLst>
          </p:cNvPr>
          <p:cNvSpPr txBox="1">
            <a:spLocks/>
          </p:cNvSpPr>
          <p:nvPr/>
        </p:nvSpPr>
        <p:spPr>
          <a:xfrm>
            <a:off x="2063215" y="1231882"/>
            <a:ext cx="9092465" cy="5034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B Sans Display Light" panose="020B0303040504020204" pitchFamily="34" charset="0"/>
                <a:ea typeface="+mn-ea"/>
                <a:cs typeface="SB Sans Display Light" panose="020B030304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B Sans Display Light" panose="020B0303040504020204" pitchFamily="34" charset="0"/>
                <a:ea typeface="+mn-ea"/>
                <a:cs typeface="SB Sans Display Light" panose="020B030304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B Sans Display Light" panose="020B0303040504020204" pitchFamily="34" charset="0"/>
                <a:ea typeface="+mn-ea"/>
                <a:cs typeface="SB Sans Display Light" panose="020B030304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B Sans Display Light" panose="020B0303040504020204" pitchFamily="34" charset="0"/>
                <a:ea typeface="+mn-ea"/>
                <a:cs typeface="SB Sans Display Light" panose="020B030304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B Sans Display Light" panose="020B0303040504020204" pitchFamily="34" charset="0"/>
                <a:ea typeface="+mn-ea"/>
                <a:cs typeface="SB Sans Display Light" panose="020B030304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5100"/>
              <a:buNone/>
            </a:pPr>
            <a:r>
              <a:rPr lang="ru-RU" sz="1800" dirty="0">
                <a:latin typeface="+mn-lt"/>
                <a:cs typeface="Arial" panose="020B0604020202020204" pitchFamily="34" charset="0"/>
              </a:rPr>
              <a:t>Звонок клиенту, представляясь сотрудниками «Службы безопасности» </a:t>
            </a:r>
            <a:r>
              <a:rPr lang="ru-RU" sz="180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ru-RU" sz="1800" dirty="0" smtClean="0">
                <a:latin typeface="+mn-lt"/>
                <a:cs typeface="Arial" panose="020B0604020202020204" pitchFamily="34" charset="0"/>
              </a:rPr>
            </a:br>
            <a:r>
              <a:rPr lang="ru-RU" sz="1800" dirty="0" smtClean="0">
                <a:latin typeface="+mn-lt"/>
                <a:cs typeface="Arial" panose="020B0604020202020204" pitchFamily="34" charset="0"/>
              </a:rPr>
              <a:t>и </a:t>
            </a:r>
            <a:r>
              <a:rPr lang="ru-RU" sz="1800" dirty="0">
                <a:latin typeface="+mn-lt"/>
                <a:cs typeface="Arial" panose="020B0604020202020204" pitchFamily="34" charset="0"/>
              </a:rPr>
              <a:t>сообщение о попытке совершения операции по </a:t>
            </a:r>
            <a:r>
              <a:rPr lang="ru-RU" sz="1800" dirty="0" smtClean="0">
                <a:latin typeface="+mn-lt"/>
                <a:cs typeface="Arial" panose="020B0604020202020204" pitchFamily="34" charset="0"/>
              </a:rPr>
              <a:t>Вашей </a:t>
            </a:r>
            <a:r>
              <a:rPr lang="ru-RU" sz="1800" dirty="0">
                <a:latin typeface="+mn-lt"/>
                <a:cs typeface="Arial" panose="020B0604020202020204" pitchFamily="34" charset="0"/>
              </a:rPr>
              <a:t>карте: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103010" y="1043167"/>
            <a:ext cx="827897" cy="870156"/>
            <a:chOff x="486561" y="826775"/>
            <a:chExt cx="827897" cy="870156"/>
          </a:xfrm>
        </p:grpSpPr>
        <p:sp>
          <p:nvSpPr>
            <p:cNvPr id="13" name="Freeform 28">
              <a:extLst>
                <a:ext uri="{FF2B5EF4-FFF2-40B4-BE49-F238E27FC236}">
                  <a16:creationId xmlns:a16="http://schemas.microsoft.com/office/drawing/2014/main" id="{08F0FDAC-79AD-4626-B78B-F8A0CA34B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614" y="890163"/>
              <a:ext cx="197851" cy="28813"/>
            </a:xfrm>
            <a:custGeom>
              <a:avLst/>
              <a:gdLst>
                <a:gd name="T0" fmla="*/ 101 w 109"/>
                <a:gd name="T1" fmla="*/ 0 h 16"/>
                <a:gd name="T2" fmla="*/ 8 w 109"/>
                <a:gd name="T3" fmla="*/ 0 h 16"/>
                <a:gd name="T4" fmla="*/ 0 w 109"/>
                <a:gd name="T5" fmla="*/ 8 h 16"/>
                <a:gd name="T6" fmla="*/ 8 w 109"/>
                <a:gd name="T7" fmla="*/ 16 h 16"/>
                <a:gd name="T8" fmla="*/ 101 w 109"/>
                <a:gd name="T9" fmla="*/ 16 h 16"/>
                <a:gd name="T10" fmla="*/ 109 w 109"/>
                <a:gd name="T11" fmla="*/ 8 h 16"/>
                <a:gd name="T12" fmla="*/ 101 w 109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6">
                  <a:moveTo>
                    <a:pt x="101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106" y="16"/>
                    <a:pt x="109" y="13"/>
                    <a:pt x="109" y="8"/>
                  </a:cubicBezTo>
                  <a:cubicBezTo>
                    <a:pt x="109" y="4"/>
                    <a:pt x="106" y="0"/>
                    <a:pt x="1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</a:endParaRPr>
            </a:p>
          </p:txBody>
        </p:sp>
        <p:sp>
          <p:nvSpPr>
            <p:cNvPr id="14" name="Freeform 29">
              <a:extLst>
                <a:ext uri="{FF2B5EF4-FFF2-40B4-BE49-F238E27FC236}">
                  <a16:creationId xmlns:a16="http://schemas.microsoft.com/office/drawing/2014/main" id="{AC0EC809-0657-463D-AF99-BA42DC340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686" y="1024625"/>
              <a:ext cx="126778" cy="30734"/>
            </a:xfrm>
            <a:custGeom>
              <a:avLst/>
              <a:gdLst>
                <a:gd name="T0" fmla="*/ 61 w 69"/>
                <a:gd name="T1" fmla="*/ 0 h 16"/>
                <a:gd name="T2" fmla="*/ 8 w 69"/>
                <a:gd name="T3" fmla="*/ 0 h 16"/>
                <a:gd name="T4" fmla="*/ 0 w 69"/>
                <a:gd name="T5" fmla="*/ 8 h 16"/>
                <a:gd name="T6" fmla="*/ 8 w 69"/>
                <a:gd name="T7" fmla="*/ 16 h 16"/>
                <a:gd name="T8" fmla="*/ 61 w 69"/>
                <a:gd name="T9" fmla="*/ 16 h 16"/>
                <a:gd name="T10" fmla="*/ 69 w 69"/>
                <a:gd name="T11" fmla="*/ 8 h 16"/>
                <a:gd name="T12" fmla="*/ 61 w 69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16">
                  <a:moveTo>
                    <a:pt x="61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6" y="16"/>
                    <a:pt x="69" y="12"/>
                    <a:pt x="69" y="8"/>
                  </a:cubicBezTo>
                  <a:cubicBezTo>
                    <a:pt x="69" y="3"/>
                    <a:pt x="66" y="0"/>
                    <a:pt x="6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</a:endParaRPr>
            </a:p>
          </p:txBody>
        </p:sp>
        <p:sp>
          <p:nvSpPr>
            <p:cNvPr id="15" name="Freeform 30">
              <a:extLst>
                <a:ext uri="{FF2B5EF4-FFF2-40B4-BE49-F238E27FC236}">
                  <a16:creationId xmlns:a16="http://schemas.microsoft.com/office/drawing/2014/main" id="{AE8D1294-3A76-4F10-9079-A681383D8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614" y="1024625"/>
              <a:ext cx="51864" cy="30734"/>
            </a:xfrm>
            <a:custGeom>
              <a:avLst/>
              <a:gdLst>
                <a:gd name="T0" fmla="*/ 20 w 29"/>
                <a:gd name="T1" fmla="*/ 0 h 16"/>
                <a:gd name="T2" fmla="*/ 8 w 29"/>
                <a:gd name="T3" fmla="*/ 0 h 16"/>
                <a:gd name="T4" fmla="*/ 0 w 29"/>
                <a:gd name="T5" fmla="*/ 8 h 16"/>
                <a:gd name="T6" fmla="*/ 8 w 29"/>
                <a:gd name="T7" fmla="*/ 16 h 16"/>
                <a:gd name="T8" fmla="*/ 20 w 29"/>
                <a:gd name="T9" fmla="*/ 16 h 16"/>
                <a:gd name="T10" fmla="*/ 29 w 29"/>
                <a:gd name="T11" fmla="*/ 8 h 16"/>
                <a:gd name="T12" fmla="*/ 20 w 29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6">
                  <a:moveTo>
                    <a:pt x="2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5" y="16"/>
                    <a:pt x="29" y="12"/>
                    <a:pt x="29" y="8"/>
                  </a:cubicBezTo>
                  <a:cubicBezTo>
                    <a:pt x="29" y="3"/>
                    <a:pt x="25" y="0"/>
                    <a:pt x="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</a:endParaRPr>
            </a:p>
          </p:txBody>
        </p:sp>
        <p:sp>
          <p:nvSpPr>
            <p:cNvPr id="16" name="Freeform 31">
              <a:extLst>
                <a:ext uri="{FF2B5EF4-FFF2-40B4-BE49-F238E27FC236}">
                  <a16:creationId xmlns:a16="http://schemas.microsoft.com/office/drawing/2014/main" id="{4CE46D3A-E7F3-4C36-976C-09E22CCED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284" y="957395"/>
              <a:ext cx="44181" cy="30734"/>
            </a:xfrm>
            <a:custGeom>
              <a:avLst/>
              <a:gdLst>
                <a:gd name="T0" fmla="*/ 16 w 24"/>
                <a:gd name="T1" fmla="*/ 0 h 16"/>
                <a:gd name="T2" fmla="*/ 8 w 24"/>
                <a:gd name="T3" fmla="*/ 0 h 16"/>
                <a:gd name="T4" fmla="*/ 0 w 24"/>
                <a:gd name="T5" fmla="*/ 8 h 16"/>
                <a:gd name="T6" fmla="*/ 8 w 24"/>
                <a:gd name="T7" fmla="*/ 16 h 16"/>
                <a:gd name="T8" fmla="*/ 16 w 24"/>
                <a:gd name="T9" fmla="*/ 16 h 16"/>
                <a:gd name="T10" fmla="*/ 24 w 24"/>
                <a:gd name="T11" fmla="*/ 8 h 16"/>
                <a:gd name="T12" fmla="*/ 16 w 24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6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1" y="16"/>
                    <a:pt x="24" y="13"/>
                    <a:pt x="24" y="8"/>
                  </a:cubicBezTo>
                  <a:cubicBezTo>
                    <a:pt x="24" y="4"/>
                    <a:pt x="21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</a:endParaRPr>
            </a:p>
          </p:txBody>
        </p:sp>
        <p:sp>
          <p:nvSpPr>
            <p:cNvPr id="17" name="Freeform 32">
              <a:extLst>
                <a:ext uri="{FF2B5EF4-FFF2-40B4-BE49-F238E27FC236}">
                  <a16:creationId xmlns:a16="http://schemas.microsoft.com/office/drawing/2014/main" id="{08A288DA-0D56-4CAE-BB5C-6EEA2A937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614" y="957395"/>
              <a:ext cx="128699" cy="30734"/>
            </a:xfrm>
            <a:custGeom>
              <a:avLst/>
              <a:gdLst>
                <a:gd name="T0" fmla="*/ 63 w 71"/>
                <a:gd name="T1" fmla="*/ 0 h 16"/>
                <a:gd name="T2" fmla="*/ 8 w 71"/>
                <a:gd name="T3" fmla="*/ 0 h 16"/>
                <a:gd name="T4" fmla="*/ 0 w 71"/>
                <a:gd name="T5" fmla="*/ 8 h 16"/>
                <a:gd name="T6" fmla="*/ 8 w 71"/>
                <a:gd name="T7" fmla="*/ 16 h 16"/>
                <a:gd name="T8" fmla="*/ 63 w 71"/>
                <a:gd name="T9" fmla="*/ 16 h 16"/>
                <a:gd name="T10" fmla="*/ 71 w 71"/>
                <a:gd name="T11" fmla="*/ 8 h 16"/>
                <a:gd name="T12" fmla="*/ 63 w 71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6">
                  <a:moveTo>
                    <a:pt x="63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7" y="16"/>
                    <a:pt x="71" y="13"/>
                    <a:pt x="71" y="8"/>
                  </a:cubicBezTo>
                  <a:cubicBezTo>
                    <a:pt x="71" y="4"/>
                    <a:pt x="67" y="0"/>
                    <a:pt x="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</a:endParaRPr>
            </a:p>
          </p:txBody>
        </p:sp>
        <p:sp>
          <p:nvSpPr>
            <p:cNvPr id="18" name="Freeform 33">
              <a:extLst>
                <a:ext uri="{FF2B5EF4-FFF2-40B4-BE49-F238E27FC236}">
                  <a16:creationId xmlns:a16="http://schemas.microsoft.com/office/drawing/2014/main" id="{0A3535A2-E112-44F2-9F6D-5C6951EDE0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0621" y="826775"/>
              <a:ext cx="343837" cy="341916"/>
            </a:xfrm>
            <a:custGeom>
              <a:avLst/>
              <a:gdLst>
                <a:gd name="T0" fmla="*/ 155 w 189"/>
                <a:gd name="T1" fmla="*/ 0 h 187"/>
                <a:gd name="T2" fmla="*/ 34 w 189"/>
                <a:gd name="T3" fmla="*/ 0 h 187"/>
                <a:gd name="T4" fmla="*/ 0 w 189"/>
                <a:gd name="T5" fmla="*/ 34 h 187"/>
                <a:gd name="T6" fmla="*/ 0 w 189"/>
                <a:gd name="T7" fmla="*/ 124 h 187"/>
                <a:gd name="T8" fmla="*/ 34 w 189"/>
                <a:gd name="T9" fmla="*/ 158 h 187"/>
                <a:gd name="T10" fmla="*/ 50 w 189"/>
                <a:gd name="T11" fmla="*/ 158 h 187"/>
                <a:gd name="T12" fmla="*/ 49 w 189"/>
                <a:gd name="T13" fmla="*/ 179 h 187"/>
                <a:gd name="T14" fmla="*/ 54 w 189"/>
                <a:gd name="T15" fmla="*/ 186 h 187"/>
                <a:gd name="T16" fmla="*/ 58 w 189"/>
                <a:gd name="T17" fmla="*/ 187 h 187"/>
                <a:gd name="T18" fmla="*/ 62 w 189"/>
                <a:gd name="T19" fmla="*/ 186 h 187"/>
                <a:gd name="T20" fmla="*/ 105 w 189"/>
                <a:gd name="T21" fmla="*/ 158 h 187"/>
                <a:gd name="T22" fmla="*/ 155 w 189"/>
                <a:gd name="T23" fmla="*/ 158 h 187"/>
                <a:gd name="T24" fmla="*/ 189 w 189"/>
                <a:gd name="T25" fmla="*/ 124 h 187"/>
                <a:gd name="T26" fmla="*/ 189 w 189"/>
                <a:gd name="T27" fmla="*/ 34 h 187"/>
                <a:gd name="T28" fmla="*/ 155 w 189"/>
                <a:gd name="T29" fmla="*/ 0 h 187"/>
                <a:gd name="T30" fmla="*/ 172 w 189"/>
                <a:gd name="T31" fmla="*/ 124 h 187"/>
                <a:gd name="T32" fmla="*/ 155 w 189"/>
                <a:gd name="T33" fmla="*/ 142 h 187"/>
                <a:gd name="T34" fmla="*/ 102 w 189"/>
                <a:gd name="T35" fmla="*/ 142 h 187"/>
                <a:gd name="T36" fmla="*/ 98 w 189"/>
                <a:gd name="T37" fmla="*/ 143 h 187"/>
                <a:gd name="T38" fmla="*/ 66 w 189"/>
                <a:gd name="T39" fmla="*/ 164 h 187"/>
                <a:gd name="T40" fmla="*/ 67 w 189"/>
                <a:gd name="T41" fmla="*/ 150 h 187"/>
                <a:gd name="T42" fmla="*/ 65 w 189"/>
                <a:gd name="T43" fmla="*/ 144 h 187"/>
                <a:gd name="T44" fmla="*/ 59 w 189"/>
                <a:gd name="T45" fmla="*/ 142 h 187"/>
                <a:gd name="T46" fmla="*/ 34 w 189"/>
                <a:gd name="T47" fmla="*/ 142 h 187"/>
                <a:gd name="T48" fmla="*/ 17 w 189"/>
                <a:gd name="T49" fmla="*/ 124 h 187"/>
                <a:gd name="T50" fmla="*/ 17 w 189"/>
                <a:gd name="T51" fmla="*/ 34 h 187"/>
                <a:gd name="T52" fmla="*/ 34 w 189"/>
                <a:gd name="T53" fmla="*/ 16 h 187"/>
                <a:gd name="T54" fmla="*/ 155 w 189"/>
                <a:gd name="T55" fmla="*/ 16 h 187"/>
                <a:gd name="T56" fmla="*/ 172 w 189"/>
                <a:gd name="T57" fmla="*/ 34 h 187"/>
                <a:gd name="T58" fmla="*/ 172 w 189"/>
                <a:gd name="T59" fmla="*/ 12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" h="187">
                  <a:moveTo>
                    <a:pt x="1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43"/>
                    <a:pt x="16" y="158"/>
                    <a:pt x="34" y="158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49" y="179"/>
                    <a:pt x="49" y="179"/>
                    <a:pt x="49" y="179"/>
                  </a:cubicBezTo>
                  <a:cubicBezTo>
                    <a:pt x="49" y="182"/>
                    <a:pt x="51" y="185"/>
                    <a:pt x="54" y="186"/>
                  </a:cubicBezTo>
                  <a:cubicBezTo>
                    <a:pt x="55" y="187"/>
                    <a:pt x="56" y="187"/>
                    <a:pt x="58" y="187"/>
                  </a:cubicBezTo>
                  <a:cubicBezTo>
                    <a:pt x="59" y="187"/>
                    <a:pt x="61" y="187"/>
                    <a:pt x="62" y="186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55" y="158"/>
                    <a:pt x="155" y="158"/>
                    <a:pt x="155" y="158"/>
                  </a:cubicBezTo>
                  <a:cubicBezTo>
                    <a:pt x="173" y="158"/>
                    <a:pt x="189" y="143"/>
                    <a:pt x="189" y="124"/>
                  </a:cubicBezTo>
                  <a:cubicBezTo>
                    <a:pt x="189" y="34"/>
                    <a:pt x="189" y="34"/>
                    <a:pt x="189" y="34"/>
                  </a:cubicBezTo>
                  <a:cubicBezTo>
                    <a:pt x="189" y="15"/>
                    <a:pt x="173" y="0"/>
                    <a:pt x="155" y="0"/>
                  </a:cubicBezTo>
                  <a:close/>
                  <a:moveTo>
                    <a:pt x="172" y="124"/>
                  </a:moveTo>
                  <a:cubicBezTo>
                    <a:pt x="172" y="134"/>
                    <a:pt x="164" y="142"/>
                    <a:pt x="155" y="142"/>
                  </a:cubicBezTo>
                  <a:cubicBezTo>
                    <a:pt x="102" y="142"/>
                    <a:pt x="102" y="142"/>
                    <a:pt x="102" y="142"/>
                  </a:cubicBezTo>
                  <a:cubicBezTo>
                    <a:pt x="101" y="142"/>
                    <a:pt x="99" y="142"/>
                    <a:pt x="98" y="143"/>
                  </a:cubicBezTo>
                  <a:cubicBezTo>
                    <a:pt x="66" y="164"/>
                    <a:pt x="66" y="164"/>
                    <a:pt x="66" y="164"/>
                  </a:cubicBezTo>
                  <a:cubicBezTo>
                    <a:pt x="67" y="150"/>
                    <a:pt x="67" y="150"/>
                    <a:pt x="67" y="150"/>
                  </a:cubicBezTo>
                  <a:cubicBezTo>
                    <a:pt x="67" y="148"/>
                    <a:pt x="66" y="146"/>
                    <a:pt x="65" y="144"/>
                  </a:cubicBezTo>
                  <a:cubicBezTo>
                    <a:pt x="63" y="143"/>
                    <a:pt x="61" y="142"/>
                    <a:pt x="59" y="142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25" y="142"/>
                    <a:pt x="17" y="134"/>
                    <a:pt x="17" y="12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24"/>
                    <a:pt x="25" y="16"/>
                    <a:pt x="34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64" y="16"/>
                    <a:pt x="172" y="24"/>
                    <a:pt x="172" y="34"/>
                  </a:cubicBezTo>
                  <a:cubicBezTo>
                    <a:pt x="172" y="124"/>
                    <a:pt x="172" y="124"/>
                    <a:pt x="172" y="124"/>
                  </a:cubicBezTo>
                  <a:close/>
                </a:path>
              </a:pathLst>
            </a:custGeom>
            <a:solidFill>
              <a:srgbClr val="083A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</a:endParaRPr>
            </a:p>
          </p:txBody>
        </p:sp>
        <p:sp>
          <p:nvSpPr>
            <p:cNvPr id="19" name="Freeform 34">
              <a:extLst>
                <a:ext uri="{FF2B5EF4-FFF2-40B4-BE49-F238E27FC236}">
                  <a16:creationId xmlns:a16="http://schemas.microsoft.com/office/drawing/2014/main" id="{D235095C-DB59-45EB-9414-338B07C4AD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561" y="982365"/>
              <a:ext cx="505190" cy="714566"/>
            </a:xfrm>
            <a:custGeom>
              <a:avLst/>
              <a:gdLst>
                <a:gd name="T0" fmla="*/ 232 w 277"/>
                <a:gd name="T1" fmla="*/ 241 h 392"/>
                <a:gd name="T2" fmla="*/ 273 w 277"/>
                <a:gd name="T3" fmla="*/ 113 h 392"/>
                <a:gd name="T4" fmla="*/ 4 w 277"/>
                <a:gd name="T5" fmla="*/ 113 h 392"/>
                <a:gd name="T6" fmla="*/ 35 w 277"/>
                <a:gd name="T7" fmla="*/ 210 h 392"/>
                <a:gd name="T8" fmla="*/ 0 w 277"/>
                <a:gd name="T9" fmla="*/ 335 h 392"/>
                <a:gd name="T10" fmla="*/ 269 w 277"/>
                <a:gd name="T11" fmla="*/ 392 h 392"/>
                <a:gd name="T12" fmla="*/ 255 w 277"/>
                <a:gd name="T13" fmla="*/ 280 h 392"/>
                <a:gd name="T14" fmla="*/ 186 w 277"/>
                <a:gd name="T15" fmla="*/ 89 h 392"/>
                <a:gd name="T16" fmla="*/ 94 w 277"/>
                <a:gd name="T17" fmla="*/ 152 h 392"/>
                <a:gd name="T18" fmla="*/ 123 w 277"/>
                <a:gd name="T19" fmla="*/ 44 h 392"/>
                <a:gd name="T20" fmla="*/ 226 w 277"/>
                <a:gd name="T21" fmla="*/ 138 h 392"/>
                <a:gd name="T22" fmla="*/ 249 w 277"/>
                <a:gd name="T23" fmla="*/ 211 h 392"/>
                <a:gd name="T24" fmla="*/ 256 w 277"/>
                <a:gd name="T25" fmla="*/ 188 h 392"/>
                <a:gd name="T26" fmla="*/ 249 w 277"/>
                <a:gd name="T27" fmla="*/ 195 h 392"/>
                <a:gd name="T28" fmla="*/ 249 w 277"/>
                <a:gd name="T29" fmla="*/ 141 h 392"/>
                <a:gd name="T30" fmla="*/ 35 w 277"/>
                <a:gd name="T31" fmla="*/ 188 h 392"/>
                <a:gd name="T32" fmla="*/ 21 w 277"/>
                <a:gd name="T33" fmla="*/ 188 h 392"/>
                <a:gd name="T34" fmla="*/ 35 w 277"/>
                <a:gd name="T35" fmla="*/ 148 h 392"/>
                <a:gd name="T36" fmla="*/ 35 w 277"/>
                <a:gd name="T37" fmla="*/ 126 h 392"/>
                <a:gd name="T38" fmla="*/ 21 w 277"/>
                <a:gd name="T39" fmla="*/ 113 h 392"/>
                <a:gd name="T40" fmla="*/ 256 w 277"/>
                <a:gd name="T41" fmla="*/ 113 h 392"/>
                <a:gd name="T42" fmla="*/ 242 w 277"/>
                <a:gd name="T43" fmla="*/ 126 h 392"/>
                <a:gd name="T44" fmla="*/ 123 w 277"/>
                <a:gd name="T45" fmla="*/ 28 h 392"/>
                <a:gd name="T46" fmla="*/ 51 w 277"/>
                <a:gd name="T47" fmla="*/ 188 h 392"/>
                <a:gd name="T48" fmla="*/ 155 w 277"/>
                <a:gd name="T49" fmla="*/ 149 h 392"/>
                <a:gd name="T50" fmla="*/ 226 w 277"/>
                <a:gd name="T51" fmla="*/ 203 h 392"/>
                <a:gd name="T52" fmla="*/ 160 w 277"/>
                <a:gd name="T53" fmla="*/ 233 h 392"/>
                <a:gd name="T54" fmla="*/ 198 w 277"/>
                <a:gd name="T55" fmla="*/ 255 h 392"/>
                <a:gd name="T56" fmla="*/ 148 w 277"/>
                <a:gd name="T57" fmla="*/ 275 h 392"/>
                <a:gd name="T58" fmla="*/ 79 w 277"/>
                <a:gd name="T59" fmla="*/ 255 h 392"/>
                <a:gd name="T60" fmla="*/ 147 w 277"/>
                <a:gd name="T61" fmla="*/ 298 h 392"/>
                <a:gd name="T62" fmla="*/ 179 w 277"/>
                <a:gd name="T63" fmla="*/ 281 h 392"/>
                <a:gd name="T64" fmla="*/ 130 w 277"/>
                <a:gd name="T65" fmla="*/ 298 h 392"/>
                <a:gd name="T66" fmla="*/ 124 w 277"/>
                <a:gd name="T67" fmla="*/ 290 h 392"/>
                <a:gd name="T68" fmla="*/ 16 w 277"/>
                <a:gd name="T69" fmla="*/ 376 h 392"/>
                <a:gd name="T70" fmla="*/ 82 w 277"/>
                <a:gd name="T71" fmla="*/ 275 h 392"/>
                <a:gd name="T72" fmla="*/ 80 w 277"/>
                <a:gd name="T73" fmla="*/ 342 h 392"/>
                <a:gd name="T74" fmla="*/ 130 w 277"/>
                <a:gd name="T75" fmla="*/ 358 h 392"/>
                <a:gd name="T76" fmla="*/ 139 w 277"/>
                <a:gd name="T77" fmla="*/ 312 h 392"/>
                <a:gd name="T78" fmla="*/ 118 w 277"/>
                <a:gd name="T79" fmla="*/ 323 h 392"/>
                <a:gd name="T80" fmla="*/ 147 w 277"/>
                <a:gd name="T81" fmla="*/ 358 h 392"/>
                <a:gd name="T82" fmla="*/ 197 w 277"/>
                <a:gd name="T83" fmla="*/ 342 h 392"/>
                <a:gd name="T84" fmla="*/ 195 w 277"/>
                <a:gd name="T85" fmla="*/ 275 h 392"/>
                <a:gd name="T86" fmla="*/ 261 w 277"/>
                <a:gd name="T87" fmla="*/ 37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" h="392">
                  <a:moveTo>
                    <a:pt x="255" y="280"/>
                  </a:moveTo>
                  <a:cubicBezTo>
                    <a:pt x="246" y="269"/>
                    <a:pt x="234" y="262"/>
                    <a:pt x="220" y="258"/>
                  </a:cubicBezTo>
                  <a:cubicBezTo>
                    <a:pt x="225" y="253"/>
                    <a:pt x="229" y="247"/>
                    <a:pt x="232" y="241"/>
                  </a:cubicBezTo>
                  <a:cubicBezTo>
                    <a:pt x="236" y="241"/>
                    <a:pt x="236" y="241"/>
                    <a:pt x="236" y="241"/>
                  </a:cubicBezTo>
                  <a:cubicBezTo>
                    <a:pt x="256" y="241"/>
                    <a:pt x="273" y="225"/>
                    <a:pt x="273" y="205"/>
                  </a:cubicBezTo>
                  <a:cubicBezTo>
                    <a:pt x="273" y="113"/>
                    <a:pt x="273" y="113"/>
                    <a:pt x="273" y="113"/>
                  </a:cubicBezTo>
                  <a:cubicBezTo>
                    <a:pt x="273" y="50"/>
                    <a:pt x="222" y="0"/>
                    <a:pt x="159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55" y="0"/>
                    <a:pt x="4" y="50"/>
                    <a:pt x="4" y="113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200"/>
                    <a:pt x="15" y="211"/>
                    <a:pt x="28" y="211"/>
                  </a:cubicBezTo>
                  <a:cubicBezTo>
                    <a:pt x="30" y="211"/>
                    <a:pt x="33" y="210"/>
                    <a:pt x="35" y="210"/>
                  </a:cubicBezTo>
                  <a:cubicBezTo>
                    <a:pt x="37" y="228"/>
                    <a:pt x="44" y="245"/>
                    <a:pt x="57" y="258"/>
                  </a:cubicBezTo>
                  <a:cubicBezTo>
                    <a:pt x="43" y="262"/>
                    <a:pt x="31" y="269"/>
                    <a:pt x="22" y="280"/>
                  </a:cubicBezTo>
                  <a:cubicBezTo>
                    <a:pt x="8" y="295"/>
                    <a:pt x="0" y="314"/>
                    <a:pt x="0" y="335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89"/>
                    <a:pt x="4" y="392"/>
                    <a:pt x="8" y="392"/>
                  </a:cubicBezTo>
                  <a:cubicBezTo>
                    <a:pt x="269" y="392"/>
                    <a:pt x="269" y="392"/>
                    <a:pt x="269" y="392"/>
                  </a:cubicBezTo>
                  <a:cubicBezTo>
                    <a:pt x="273" y="392"/>
                    <a:pt x="277" y="389"/>
                    <a:pt x="277" y="384"/>
                  </a:cubicBezTo>
                  <a:cubicBezTo>
                    <a:pt x="277" y="335"/>
                    <a:pt x="277" y="335"/>
                    <a:pt x="277" y="335"/>
                  </a:cubicBezTo>
                  <a:cubicBezTo>
                    <a:pt x="277" y="314"/>
                    <a:pt x="269" y="295"/>
                    <a:pt x="255" y="280"/>
                  </a:cubicBezTo>
                  <a:close/>
                  <a:moveTo>
                    <a:pt x="226" y="138"/>
                  </a:moveTo>
                  <a:cubicBezTo>
                    <a:pt x="193" y="92"/>
                    <a:pt x="193" y="92"/>
                    <a:pt x="193" y="92"/>
                  </a:cubicBezTo>
                  <a:cubicBezTo>
                    <a:pt x="192" y="90"/>
                    <a:pt x="189" y="88"/>
                    <a:pt x="186" y="89"/>
                  </a:cubicBezTo>
                  <a:cubicBezTo>
                    <a:pt x="183" y="89"/>
                    <a:pt x="180" y="91"/>
                    <a:pt x="179" y="94"/>
                  </a:cubicBezTo>
                  <a:cubicBezTo>
                    <a:pt x="173" y="111"/>
                    <a:pt x="161" y="126"/>
                    <a:pt x="146" y="136"/>
                  </a:cubicBezTo>
                  <a:cubicBezTo>
                    <a:pt x="131" y="147"/>
                    <a:pt x="113" y="152"/>
                    <a:pt x="94" y="152"/>
                  </a:cubicBezTo>
                  <a:cubicBezTo>
                    <a:pt x="51" y="152"/>
                    <a:pt x="51" y="152"/>
                    <a:pt x="51" y="152"/>
                  </a:cubicBezTo>
                  <a:cubicBezTo>
                    <a:pt x="51" y="116"/>
                    <a:pt x="51" y="116"/>
                    <a:pt x="51" y="116"/>
                  </a:cubicBezTo>
                  <a:cubicBezTo>
                    <a:pt x="51" y="76"/>
                    <a:pt x="83" y="44"/>
                    <a:pt x="123" y="44"/>
                  </a:cubicBezTo>
                  <a:cubicBezTo>
                    <a:pt x="154" y="44"/>
                    <a:pt x="154" y="44"/>
                    <a:pt x="154" y="44"/>
                  </a:cubicBezTo>
                  <a:cubicBezTo>
                    <a:pt x="194" y="44"/>
                    <a:pt x="226" y="76"/>
                    <a:pt x="226" y="116"/>
                  </a:cubicBezTo>
                  <a:cubicBezTo>
                    <a:pt x="226" y="138"/>
                    <a:pt x="226" y="138"/>
                    <a:pt x="226" y="138"/>
                  </a:cubicBezTo>
                  <a:close/>
                  <a:moveTo>
                    <a:pt x="239" y="225"/>
                  </a:moveTo>
                  <a:cubicBezTo>
                    <a:pt x="241" y="220"/>
                    <a:pt x="241" y="215"/>
                    <a:pt x="242" y="210"/>
                  </a:cubicBezTo>
                  <a:cubicBezTo>
                    <a:pt x="244" y="210"/>
                    <a:pt x="247" y="211"/>
                    <a:pt x="249" y="211"/>
                  </a:cubicBezTo>
                  <a:cubicBezTo>
                    <a:pt x="252" y="211"/>
                    <a:pt x="254" y="211"/>
                    <a:pt x="256" y="210"/>
                  </a:cubicBezTo>
                  <a:cubicBezTo>
                    <a:pt x="254" y="218"/>
                    <a:pt x="247" y="224"/>
                    <a:pt x="239" y="225"/>
                  </a:cubicBezTo>
                  <a:close/>
                  <a:moveTo>
                    <a:pt x="256" y="188"/>
                  </a:moveTo>
                  <a:cubicBezTo>
                    <a:pt x="256" y="188"/>
                    <a:pt x="256" y="188"/>
                    <a:pt x="256" y="189"/>
                  </a:cubicBezTo>
                  <a:cubicBezTo>
                    <a:pt x="256" y="190"/>
                    <a:pt x="255" y="192"/>
                    <a:pt x="254" y="193"/>
                  </a:cubicBezTo>
                  <a:cubicBezTo>
                    <a:pt x="253" y="194"/>
                    <a:pt x="251" y="195"/>
                    <a:pt x="249" y="195"/>
                  </a:cubicBezTo>
                  <a:cubicBezTo>
                    <a:pt x="245" y="195"/>
                    <a:pt x="242" y="192"/>
                    <a:pt x="242" y="188"/>
                  </a:cubicBezTo>
                  <a:cubicBezTo>
                    <a:pt x="242" y="148"/>
                    <a:pt x="242" y="148"/>
                    <a:pt x="242" y="148"/>
                  </a:cubicBezTo>
                  <a:cubicBezTo>
                    <a:pt x="242" y="144"/>
                    <a:pt x="245" y="141"/>
                    <a:pt x="249" y="141"/>
                  </a:cubicBezTo>
                  <a:cubicBezTo>
                    <a:pt x="253" y="141"/>
                    <a:pt x="256" y="144"/>
                    <a:pt x="256" y="148"/>
                  </a:cubicBezTo>
                  <a:lnTo>
                    <a:pt x="256" y="188"/>
                  </a:lnTo>
                  <a:close/>
                  <a:moveTo>
                    <a:pt x="35" y="188"/>
                  </a:moveTo>
                  <a:cubicBezTo>
                    <a:pt x="35" y="190"/>
                    <a:pt x="34" y="191"/>
                    <a:pt x="33" y="193"/>
                  </a:cubicBezTo>
                  <a:cubicBezTo>
                    <a:pt x="31" y="194"/>
                    <a:pt x="30" y="195"/>
                    <a:pt x="28" y="195"/>
                  </a:cubicBezTo>
                  <a:cubicBezTo>
                    <a:pt x="24" y="195"/>
                    <a:pt x="21" y="192"/>
                    <a:pt x="21" y="188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21" y="144"/>
                    <a:pt x="24" y="141"/>
                    <a:pt x="28" y="141"/>
                  </a:cubicBezTo>
                  <a:cubicBezTo>
                    <a:pt x="32" y="141"/>
                    <a:pt x="35" y="144"/>
                    <a:pt x="35" y="148"/>
                  </a:cubicBezTo>
                  <a:lnTo>
                    <a:pt x="35" y="188"/>
                  </a:lnTo>
                  <a:close/>
                  <a:moveTo>
                    <a:pt x="35" y="116"/>
                  </a:moveTo>
                  <a:cubicBezTo>
                    <a:pt x="35" y="126"/>
                    <a:pt x="35" y="126"/>
                    <a:pt x="35" y="126"/>
                  </a:cubicBezTo>
                  <a:cubicBezTo>
                    <a:pt x="33" y="125"/>
                    <a:pt x="30" y="125"/>
                    <a:pt x="28" y="125"/>
                  </a:cubicBezTo>
                  <a:cubicBezTo>
                    <a:pt x="25" y="125"/>
                    <a:pt x="23" y="125"/>
                    <a:pt x="21" y="126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21" y="59"/>
                    <a:pt x="64" y="16"/>
                    <a:pt x="118" y="16"/>
                  </a:cubicBezTo>
                  <a:cubicBezTo>
                    <a:pt x="159" y="16"/>
                    <a:pt x="159" y="16"/>
                    <a:pt x="159" y="16"/>
                  </a:cubicBezTo>
                  <a:cubicBezTo>
                    <a:pt x="213" y="16"/>
                    <a:pt x="256" y="59"/>
                    <a:pt x="256" y="113"/>
                  </a:cubicBezTo>
                  <a:cubicBezTo>
                    <a:pt x="256" y="126"/>
                    <a:pt x="256" y="126"/>
                    <a:pt x="256" y="126"/>
                  </a:cubicBezTo>
                  <a:cubicBezTo>
                    <a:pt x="254" y="125"/>
                    <a:pt x="252" y="125"/>
                    <a:pt x="249" y="125"/>
                  </a:cubicBezTo>
                  <a:cubicBezTo>
                    <a:pt x="247" y="125"/>
                    <a:pt x="244" y="125"/>
                    <a:pt x="242" y="126"/>
                  </a:cubicBezTo>
                  <a:cubicBezTo>
                    <a:pt x="242" y="116"/>
                    <a:pt x="242" y="116"/>
                    <a:pt x="242" y="116"/>
                  </a:cubicBezTo>
                  <a:cubicBezTo>
                    <a:pt x="242" y="68"/>
                    <a:pt x="203" y="28"/>
                    <a:pt x="154" y="28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74" y="28"/>
                    <a:pt x="35" y="68"/>
                    <a:pt x="35" y="116"/>
                  </a:cubicBezTo>
                  <a:close/>
                  <a:moveTo>
                    <a:pt x="51" y="203"/>
                  </a:moveTo>
                  <a:cubicBezTo>
                    <a:pt x="51" y="188"/>
                    <a:pt x="51" y="188"/>
                    <a:pt x="51" y="188"/>
                  </a:cubicBezTo>
                  <a:cubicBezTo>
                    <a:pt x="51" y="168"/>
                    <a:pt x="51" y="168"/>
                    <a:pt x="51" y="168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116" y="168"/>
                    <a:pt x="137" y="162"/>
                    <a:pt x="155" y="149"/>
                  </a:cubicBezTo>
                  <a:cubicBezTo>
                    <a:pt x="169" y="140"/>
                    <a:pt x="180" y="127"/>
                    <a:pt x="188" y="113"/>
                  </a:cubicBezTo>
                  <a:cubicBezTo>
                    <a:pt x="226" y="166"/>
                    <a:pt x="226" y="166"/>
                    <a:pt x="226" y="166"/>
                  </a:cubicBezTo>
                  <a:cubicBezTo>
                    <a:pt x="226" y="203"/>
                    <a:pt x="226" y="203"/>
                    <a:pt x="226" y="203"/>
                  </a:cubicBezTo>
                  <a:cubicBezTo>
                    <a:pt x="226" y="211"/>
                    <a:pt x="225" y="218"/>
                    <a:pt x="222" y="225"/>
                  </a:cubicBezTo>
                  <a:cubicBezTo>
                    <a:pt x="168" y="225"/>
                    <a:pt x="168" y="225"/>
                    <a:pt x="168" y="225"/>
                  </a:cubicBezTo>
                  <a:cubicBezTo>
                    <a:pt x="163" y="225"/>
                    <a:pt x="160" y="229"/>
                    <a:pt x="160" y="233"/>
                  </a:cubicBezTo>
                  <a:cubicBezTo>
                    <a:pt x="160" y="238"/>
                    <a:pt x="163" y="241"/>
                    <a:pt x="168" y="241"/>
                  </a:cubicBezTo>
                  <a:cubicBezTo>
                    <a:pt x="213" y="241"/>
                    <a:pt x="213" y="241"/>
                    <a:pt x="213" y="241"/>
                  </a:cubicBezTo>
                  <a:cubicBezTo>
                    <a:pt x="209" y="247"/>
                    <a:pt x="204" y="252"/>
                    <a:pt x="198" y="255"/>
                  </a:cubicBezTo>
                  <a:cubicBezTo>
                    <a:pt x="193" y="258"/>
                    <a:pt x="189" y="261"/>
                    <a:pt x="183" y="263"/>
                  </a:cubicBezTo>
                  <a:cubicBezTo>
                    <a:pt x="183" y="263"/>
                    <a:pt x="183" y="263"/>
                    <a:pt x="183" y="263"/>
                  </a:cubicBezTo>
                  <a:cubicBezTo>
                    <a:pt x="148" y="275"/>
                    <a:pt x="148" y="275"/>
                    <a:pt x="148" y="275"/>
                  </a:cubicBezTo>
                  <a:cubicBezTo>
                    <a:pt x="142" y="277"/>
                    <a:pt x="135" y="277"/>
                    <a:pt x="129" y="275"/>
                  </a:cubicBezTo>
                  <a:cubicBezTo>
                    <a:pt x="94" y="263"/>
                    <a:pt x="94" y="263"/>
                    <a:pt x="94" y="263"/>
                  </a:cubicBezTo>
                  <a:cubicBezTo>
                    <a:pt x="89" y="261"/>
                    <a:pt x="84" y="259"/>
                    <a:pt x="79" y="255"/>
                  </a:cubicBezTo>
                  <a:cubicBezTo>
                    <a:pt x="61" y="244"/>
                    <a:pt x="51" y="224"/>
                    <a:pt x="51" y="203"/>
                  </a:cubicBezTo>
                  <a:close/>
                  <a:moveTo>
                    <a:pt x="186" y="319"/>
                  </a:moveTo>
                  <a:cubicBezTo>
                    <a:pt x="147" y="298"/>
                    <a:pt x="147" y="298"/>
                    <a:pt x="147" y="298"/>
                  </a:cubicBezTo>
                  <a:cubicBezTo>
                    <a:pt x="147" y="291"/>
                    <a:pt x="147" y="291"/>
                    <a:pt x="147" y="291"/>
                  </a:cubicBezTo>
                  <a:cubicBezTo>
                    <a:pt x="149" y="291"/>
                    <a:pt x="151" y="291"/>
                    <a:pt x="153" y="290"/>
                  </a:cubicBezTo>
                  <a:cubicBezTo>
                    <a:pt x="179" y="281"/>
                    <a:pt x="179" y="281"/>
                    <a:pt x="179" y="281"/>
                  </a:cubicBezTo>
                  <a:lnTo>
                    <a:pt x="186" y="319"/>
                  </a:lnTo>
                  <a:close/>
                  <a:moveTo>
                    <a:pt x="130" y="291"/>
                  </a:moveTo>
                  <a:cubicBezTo>
                    <a:pt x="130" y="298"/>
                    <a:pt x="130" y="298"/>
                    <a:pt x="130" y="298"/>
                  </a:cubicBezTo>
                  <a:cubicBezTo>
                    <a:pt x="91" y="319"/>
                    <a:pt x="91" y="319"/>
                    <a:pt x="91" y="319"/>
                  </a:cubicBezTo>
                  <a:cubicBezTo>
                    <a:pt x="98" y="281"/>
                    <a:pt x="98" y="281"/>
                    <a:pt x="98" y="281"/>
                  </a:cubicBezTo>
                  <a:cubicBezTo>
                    <a:pt x="124" y="290"/>
                    <a:pt x="124" y="290"/>
                    <a:pt x="124" y="290"/>
                  </a:cubicBezTo>
                  <a:cubicBezTo>
                    <a:pt x="126" y="291"/>
                    <a:pt x="128" y="291"/>
                    <a:pt x="130" y="291"/>
                  </a:cubicBezTo>
                  <a:close/>
                  <a:moveTo>
                    <a:pt x="130" y="376"/>
                  </a:moveTo>
                  <a:cubicBezTo>
                    <a:pt x="16" y="376"/>
                    <a:pt x="16" y="376"/>
                    <a:pt x="16" y="376"/>
                  </a:cubicBezTo>
                  <a:cubicBezTo>
                    <a:pt x="16" y="335"/>
                    <a:pt x="16" y="335"/>
                    <a:pt x="16" y="335"/>
                  </a:cubicBezTo>
                  <a:cubicBezTo>
                    <a:pt x="16" y="302"/>
                    <a:pt x="41" y="274"/>
                    <a:pt x="73" y="271"/>
                  </a:cubicBezTo>
                  <a:cubicBezTo>
                    <a:pt x="76" y="272"/>
                    <a:pt x="79" y="274"/>
                    <a:pt x="82" y="275"/>
                  </a:cubicBezTo>
                  <a:cubicBezTo>
                    <a:pt x="72" y="333"/>
                    <a:pt x="72" y="333"/>
                    <a:pt x="72" y="333"/>
                  </a:cubicBezTo>
                  <a:cubicBezTo>
                    <a:pt x="72" y="336"/>
                    <a:pt x="73" y="339"/>
                    <a:pt x="76" y="340"/>
                  </a:cubicBezTo>
                  <a:cubicBezTo>
                    <a:pt x="77" y="341"/>
                    <a:pt x="79" y="342"/>
                    <a:pt x="80" y="342"/>
                  </a:cubicBezTo>
                  <a:cubicBezTo>
                    <a:pt x="82" y="342"/>
                    <a:pt x="83" y="342"/>
                    <a:pt x="84" y="341"/>
                  </a:cubicBezTo>
                  <a:cubicBezTo>
                    <a:pt x="103" y="331"/>
                    <a:pt x="103" y="331"/>
                    <a:pt x="103" y="331"/>
                  </a:cubicBezTo>
                  <a:cubicBezTo>
                    <a:pt x="130" y="358"/>
                    <a:pt x="130" y="358"/>
                    <a:pt x="130" y="358"/>
                  </a:cubicBezTo>
                  <a:cubicBezTo>
                    <a:pt x="130" y="376"/>
                    <a:pt x="130" y="376"/>
                    <a:pt x="130" y="376"/>
                  </a:cubicBezTo>
                  <a:close/>
                  <a:moveTo>
                    <a:pt x="118" y="323"/>
                  </a:moveTo>
                  <a:cubicBezTo>
                    <a:pt x="139" y="312"/>
                    <a:pt x="139" y="312"/>
                    <a:pt x="139" y="312"/>
                  </a:cubicBezTo>
                  <a:cubicBezTo>
                    <a:pt x="159" y="323"/>
                    <a:pt x="159" y="323"/>
                    <a:pt x="159" y="323"/>
                  </a:cubicBezTo>
                  <a:cubicBezTo>
                    <a:pt x="139" y="343"/>
                    <a:pt x="139" y="343"/>
                    <a:pt x="139" y="343"/>
                  </a:cubicBezTo>
                  <a:lnTo>
                    <a:pt x="118" y="323"/>
                  </a:lnTo>
                  <a:close/>
                  <a:moveTo>
                    <a:pt x="261" y="376"/>
                  </a:moveTo>
                  <a:cubicBezTo>
                    <a:pt x="147" y="376"/>
                    <a:pt x="147" y="376"/>
                    <a:pt x="147" y="376"/>
                  </a:cubicBezTo>
                  <a:cubicBezTo>
                    <a:pt x="147" y="358"/>
                    <a:pt x="147" y="358"/>
                    <a:pt x="147" y="358"/>
                  </a:cubicBezTo>
                  <a:cubicBezTo>
                    <a:pt x="174" y="331"/>
                    <a:pt x="174" y="331"/>
                    <a:pt x="174" y="331"/>
                  </a:cubicBezTo>
                  <a:cubicBezTo>
                    <a:pt x="193" y="341"/>
                    <a:pt x="193" y="341"/>
                    <a:pt x="193" y="341"/>
                  </a:cubicBezTo>
                  <a:cubicBezTo>
                    <a:pt x="194" y="342"/>
                    <a:pt x="195" y="342"/>
                    <a:pt x="197" y="342"/>
                  </a:cubicBezTo>
                  <a:cubicBezTo>
                    <a:pt x="198" y="342"/>
                    <a:pt x="200" y="341"/>
                    <a:pt x="201" y="340"/>
                  </a:cubicBezTo>
                  <a:cubicBezTo>
                    <a:pt x="204" y="339"/>
                    <a:pt x="205" y="336"/>
                    <a:pt x="205" y="333"/>
                  </a:cubicBezTo>
                  <a:cubicBezTo>
                    <a:pt x="195" y="275"/>
                    <a:pt x="195" y="275"/>
                    <a:pt x="195" y="275"/>
                  </a:cubicBezTo>
                  <a:cubicBezTo>
                    <a:pt x="198" y="274"/>
                    <a:pt x="201" y="272"/>
                    <a:pt x="204" y="271"/>
                  </a:cubicBezTo>
                  <a:cubicBezTo>
                    <a:pt x="236" y="274"/>
                    <a:pt x="261" y="302"/>
                    <a:pt x="261" y="335"/>
                  </a:cubicBezTo>
                  <a:lnTo>
                    <a:pt x="261" y="376"/>
                  </a:lnTo>
                  <a:close/>
                </a:path>
              </a:pathLst>
            </a:custGeom>
            <a:solidFill>
              <a:srgbClr val="083A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</a:endParaRPr>
            </a:p>
          </p:txBody>
        </p:sp>
      </p:grpSp>
      <p:sp>
        <p:nvSpPr>
          <p:cNvPr id="20" name="Скругленная прямоугольная выноска 19"/>
          <p:cNvSpPr/>
          <p:nvPr/>
        </p:nvSpPr>
        <p:spPr>
          <a:xfrm>
            <a:off x="1660063" y="2466551"/>
            <a:ext cx="7410517" cy="1859969"/>
          </a:xfrm>
          <a:prstGeom prst="wedgeRoundRectCallout">
            <a:avLst>
              <a:gd name="adj1" fmla="val 55116"/>
              <a:gd name="adj2" fmla="val 28681"/>
              <a:gd name="adj3" fmla="val 16667"/>
            </a:avLst>
          </a:prstGeom>
          <a:gradFill flip="none" rotWithShape="1">
            <a:gsLst>
              <a:gs pos="100000">
                <a:srgbClr val="DEE8FF"/>
              </a:gs>
              <a:gs pos="0">
                <a:schemeClr val="accent6"/>
              </a:gs>
            </a:gsLst>
            <a:lin ang="10800000" scaled="1"/>
            <a:tileRect/>
          </a:gradFill>
          <a:ln w="9525">
            <a:solidFill>
              <a:srgbClr val="00AAFF"/>
            </a:solidFill>
          </a:ln>
          <a:effectLst>
            <a:outerShdw blurRad="50800" dist="38100" algn="l" rotWithShape="0">
              <a:schemeClr val="accent2">
                <a:lumMod val="40000"/>
                <a:lumOff val="60000"/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/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1B333F21-E403-4C13-ACB3-9063097D89B6}"/>
              </a:ext>
            </a:extLst>
          </p:cNvPr>
          <p:cNvSpPr txBox="1">
            <a:spLocks/>
          </p:cNvSpPr>
          <p:nvPr/>
        </p:nvSpPr>
        <p:spPr>
          <a:xfrm>
            <a:off x="1930907" y="2741312"/>
            <a:ext cx="7100077" cy="13034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B Sans Display Light" panose="020B0303040504020204" pitchFamily="34" charset="0"/>
                <a:ea typeface="+mn-ea"/>
                <a:cs typeface="SB Sans Display Light" panose="020B030304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B Sans Display Light" panose="020B0303040504020204" pitchFamily="34" charset="0"/>
                <a:ea typeface="+mn-ea"/>
                <a:cs typeface="SB Sans Display Light" panose="020B030304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B Sans Display Light" panose="020B0303040504020204" pitchFamily="34" charset="0"/>
                <a:ea typeface="+mn-ea"/>
                <a:cs typeface="SB Sans Display Light" panose="020B030304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B Sans Display Light" panose="020B0303040504020204" pitchFamily="34" charset="0"/>
                <a:ea typeface="+mn-ea"/>
                <a:cs typeface="SB Sans Display Light" panose="020B030304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B Sans Display Light" panose="020B0303040504020204" pitchFamily="34" charset="0"/>
                <a:ea typeface="+mn-ea"/>
                <a:cs typeface="SB Sans Display Light" panose="020B030304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5100"/>
              <a:buNone/>
            </a:pPr>
            <a:r>
              <a:rPr lang="ru-RU" sz="1600" dirty="0" smtClean="0">
                <a:latin typeface="+mn-lt"/>
                <a:cs typeface="Arial" panose="020B0604020202020204" pitchFamily="34" charset="0"/>
              </a:rPr>
              <a:t>Ваши </a:t>
            </a:r>
            <a:r>
              <a:rPr lang="ru-RU" sz="1600" dirty="0">
                <a:latin typeface="+mn-lt"/>
                <a:cs typeface="Arial" panose="020B0604020202020204" pitchFamily="34" charset="0"/>
              </a:rPr>
              <a:t>средства находятся в опасности. Для исключения</a:t>
            </a:r>
            <a:br>
              <a:rPr lang="ru-RU" sz="1600" dirty="0">
                <a:latin typeface="+mn-lt"/>
                <a:cs typeface="Arial" panose="020B0604020202020204" pitchFamily="34" charset="0"/>
              </a:rPr>
            </a:br>
            <a:r>
              <a:rPr lang="ru-RU" sz="1600" dirty="0">
                <a:latin typeface="+mn-lt"/>
                <a:cs typeface="Arial" panose="020B0604020202020204" pitchFamily="34" charset="0"/>
              </a:rPr>
              <a:t>возможности финансовых потерь необходимо перевести </a:t>
            </a:r>
            <a:r>
              <a:rPr lang="ru-RU" sz="1600" dirty="0" smtClean="0">
                <a:latin typeface="+mn-lt"/>
                <a:cs typeface="Arial" panose="020B0604020202020204" pitchFamily="34" charset="0"/>
              </a:rPr>
              <a:t>сбережения</a:t>
            </a:r>
            <a:br>
              <a:rPr lang="ru-RU" sz="1600" dirty="0" smtClean="0">
                <a:latin typeface="+mn-lt"/>
                <a:cs typeface="Arial" panose="020B0604020202020204" pitchFamily="34" charset="0"/>
              </a:rPr>
            </a:br>
            <a:r>
              <a:rPr lang="ru-RU" sz="1600" dirty="0" smtClean="0">
                <a:latin typeface="+mn-lt"/>
                <a:cs typeface="Arial" panose="020B0604020202020204" pitchFamily="34" charset="0"/>
              </a:rPr>
              <a:t>на </a:t>
            </a:r>
            <a:r>
              <a:rPr lang="ru-RU" sz="1600" dirty="0">
                <a:latin typeface="+mn-lt"/>
                <a:cs typeface="Arial" panose="020B0604020202020204" pitchFamily="34" charset="0"/>
              </a:rPr>
              <a:t>безопасную ячейку *якобы открытую на ваше имя</a:t>
            </a:r>
            <a:r>
              <a:rPr lang="en-US" sz="1600" dirty="0">
                <a:latin typeface="+mn-lt"/>
                <a:cs typeface="Arial" panose="020B0604020202020204" pitchFamily="34" charset="0"/>
              </a:rPr>
              <a:t>.</a:t>
            </a:r>
            <a:r>
              <a:rPr lang="ru-RU" sz="1600" dirty="0">
                <a:latin typeface="+mn-lt"/>
                <a:cs typeface="Arial" panose="020B0604020202020204" pitchFamily="34" charset="0"/>
              </a:rPr>
              <a:t>  Это можете сделать вы сами или предоставить свои данные (номер карты</a:t>
            </a:r>
            <a:r>
              <a:rPr lang="en-US" sz="1600" dirty="0">
                <a:latin typeface="+mn-lt"/>
                <a:cs typeface="Arial" panose="020B0604020202020204" pitchFamily="34" charset="0"/>
              </a:rPr>
              <a:t>,</a:t>
            </a:r>
            <a:r>
              <a:rPr lang="ru-RU" sz="1600" dirty="0">
                <a:latin typeface="+mn-lt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+mn-lt"/>
                <a:cs typeface="Arial" panose="020B0604020202020204" pitchFamily="34" charset="0"/>
              </a:rPr>
              <a:t>код </a:t>
            </a:r>
            <a:r>
              <a:rPr lang="ru-RU" sz="1600" dirty="0">
                <a:latin typeface="+mn-lt"/>
                <a:cs typeface="Arial" panose="020B0604020202020204" pitchFamily="34" charset="0"/>
              </a:rPr>
              <a:t>из СМС) </a:t>
            </a:r>
            <a:r>
              <a:rPr lang="ru-RU" sz="1600" dirty="0" smtClean="0">
                <a:latin typeface="+mn-lt"/>
                <a:cs typeface="Arial" panose="020B0604020202020204" pitchFamily="34" charset="0"/>
              </a:rPr>
              <a:t>«сотруднику </a:t>
            </a:r>
            <a:r>
              <a:rPr lang="ru-RU" sz="1600" dirty="0">
                <a:latin typeface="+mn-lt"/>
                <a:cs typeface="Arial" panose="020B0604020202020204" pitchFamily="34" charset="0"/>
              </a:rPr>
              <a:t>службы </a:t>
            </a:r>
            <a:r>
              <a:rPr lang="ru-RU" sz="1600" dirty="0" smtClean="0">
                <a:latin typeface="+mn-lt"/>
                <a:cs typeface="Arial" panose="020B0604020202020204" pitchFamily="34" charset="0"/>
              </a:rPr>
              <a:t>безопасности» </a:t>
            </a:r>
            <a:r>
              <a:rPr lang="ru-RU" sz="1600" dirty="0">
                <a:latin typeface="+mn-lt"/>
                <a:cs typeface="Arial" panose="020B0604020202020204" pitchFamily="34" charset="0"/>
              </a:rPr>
              <a:t>для совершения </a:t>
            </a:r>
            <a:r>
              <a:rPr lang="ru-RU" sz="1600" dirty="0" smtClean="0">
                <a:latin typeface="+mn-lt"/>
                <a:cs typeface="Arial" panose="020B0604020202020204" pitchFamily="34" charset="0"/>
              </a:rPr>
              <a:t>перевода</a:t>
            </a:r>
            <a:endParaRPr lang="ru-RU" sz="1600" dirty="0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4236211" y="4838466"/>
            <a:ext cx="4003320" cy="1015663"/>
            <a:chOff x="3805038" y="5183513"/>
            <a:chExt cx="4003320" cy="1015663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4169741" y="5183513"/>
              <a:ext cx="363861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buClr>
                  <a:srgbClr val="000000"/>
                </a:buClr>
                <a:buSzPts val="5100"/>
              </a:pPr>
              <a:r>
                <a:rPr lang="ru-RU" sz="1200" dirty="0">
                  <a:cs typeface="Arial" panose="020B0604020202020204" pitchFamily="34" charset="0"/>
                </a:rPr>
                <a:t>Часто пострадавшие закрывают все свои вклады, используют кредитные средства (карты, кредиты). Также клиент может провести операцию снятия наличных в ATM и взнос </a:t>
              </a:r>
              <a:r>
                <a:rPr lang="ru-RU" sz="1200" dirty="0" smtClean="0">
                  <a:cs typeface="Arial" panose="020B0604020202020204" pitchFamily="34" charset="0"/>
                </a:rPr>
                <a:t/>
              </a:r>
              <a:br>
                <a:rPr lang="ru-RU" sz="1200" dirty="0" smtClean="0">
                  <a:cs typeface="Arial" panose="020B0604020202020204" pitchFamily="34" charset="0"/>
                </a:rPr>
              </a:br>
              <a:r>
                <a:rPr lang="ru-RU" sz="1200" dirty="0" smtClean="0">
                  <a:cs typeface="Arial" panose="020B0604020202020204" pitchFamily="34" charset="0"/>
                </a:rPr>
                <a:t>на </a:t>
              </a:r>
              <a:r>
                <a:rPr lang="ru-RU" sz="1200" dirty="0">
                  <a:cs typeface="Arial" panose="020B0604020202020204" pitchFamily="34" charset="0"/>
                </a:rPr>
                <a:t>«безопасный счет</a:t>
              </a:r>
              <a:r>
                <a:rPr lang="ru-RU" sz="1200" dirty="0" smtClean="0">
                  <a:cs typeface="Arial" panose="020B0604020202020204" pitchFamily="34" charset="0"/>
                </a:rPr>
                <a:t>»</a:t>
              </a:r>
              <a:endParaRPr lang="ru-RU" sz="1200" dirty="0">
                <a:cs typeface="Arial" panose="020B0604020202020204" pitchFamily="34" charset="0"/>
              </a:endParaRPr>
            </a:p>
          </p:txBody>
        </p:sp>
        <p:pic>
          <p:nvPicPr>
            <p:cNvPr id="25" name="3Artboard 89@10x.png" descr="3Artboard 89@10x.pn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3805038" y="5508993"/>
              <a:ext cx="364703" cy="364703"/>
            </a:xfrm>
            <a:prstGeom prst="rect">
              <a:avLst/>
            </a:prstGeom>
            <a:ln w="3175">
              <a:miter lim="400000"/>
            </a:ln>
          </p:spPr>
        </p:pic>
      </p:grpSp>
      <p:grpSp>
        <p:nvGrpSpPr>
          <p:cNvPr id="29" name="Группа 28"/>
          <p:cNvGrpSpPr/>
          <p:nvPr/>
        </p:nvGrpSpPr>
        <p:grpSpPr>
          <a:xfrm>
            <a:off x="344332" y="4838466"/>
            <a:ext cx="3583751" cy="898306"/>
            <a:chOff x="313510" y="4838466"/>
            <a:chExt cx="3583751" cy="898306"/>
          </a:xfrm>
        </p:grpSpPr>
        <p:sp>
          <p:nvSpPr>
            <p:cNvPr id="22" name="Объект 2">
              <a:extLst>
                <a:ext uri="{FF2B5EF4-FFF2-40B4-BE49-F238E27FC236}">
                  <a16:creationId xmlns:a16="http://schemas.microsoft.com/office/drawing/2014/main" id="{1B333F21-E403-4C13-ACB3-9063097D89B6}"/>
                </a:ext>
              </a:extLst>
            </p:cNvPr>
            <p:cNvSpPr txBox="1">
              <a:spLocks/>
            </p:cNvSpPr>
            <p:nvPr/>
          </p:nvSpPr>
          <p:spPr>
            <a:xfrm>
              <a:off x="658813" y="4838466"/>
              <a:ext cx="3238448" cy="89830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SB Sans Display Light" panose="020B0303040504020204" pitchFamily="34" charset="0"/>
                  <a:ea typeface="+mn-ea"/>
                  <a:cs typeface="SB Sans Display Light" panose="020B030304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SB Sans Display Light" panose="020B0303040504020204" pitchFamily="34" charset="0"/>
                  <a:ea typeface="+mn-ea"/>
                  <a:cs typeface="SB Sans Display Light" panose="020B0303040504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SB Sans Display Light" panose="020B0303040504020204" pitchFamily="34" charset="0"/>
                  <a:ea typeface="+mn-ea"/>
                  <a:cs typeface="SB Sans Display Light" panose="020B0303040504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B Sans Display Light" panose="020B0303040504020204" pitchFamily="34" charset="0"/>
                  <a:ea typeface="+mn-ea"/>
                  <a:cs typeface="SB Sans Display Light" panose="020B0303040504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B Sans Display Light" panose="020B0303040504020204" pitchFamily="34" charset="0"/>
                  <a:ea typeface="+mn-ea"/>
                  <a:cs typeface="SB Sans Display Light" panose="020B0303040504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ts val="5100"/>
                <a:buNone/>
              </a:pPr>
              <a:r>
                <a:rPr lang="ru-RU" sz="1200" dirty="0">
                  <a:latin typeface="+mn-lt"/>
                  <a:cs typeface="Arial" panose="020B0604020202020204" pitchFamily="34" charset="0"/>
                </a:rPr>
                <a:t>*Данной «ячейкой» может являться счет физического лица, счет юридического лица, индивидуального предпринимателя, карты </a:t>
              </a:r>
              <a:r>
                <a:rPr lang="ru-RU" sz="1200" dirty="0" smtClean="0">
                  <a:latin typeface="+mn-lt"/>
                  <a:cs typeface="Arial" panose="020B0604020202020204" pitchFamily="34" charset="0"/>
                </a:rPr>
                <a:t>ВТБ </a:t>
              </a:r>
              <a:r>
                <a:rPr lang="ru-RU" sz="1200" dirty="0">
                  <a:latin typeface="+mn-lt"/>
                  <a:cs typeface="Arial" panose="020B0604020202020204" pitchFamily="34" charset="0"/>
                </a:rPr>
                <a:t>и других </a:t>
              </a:r>
              <a:r>
                <a:rPr lang="ru-RU" sz="1200" dirty="0" smtClean="0">
                  <a:latin typeface="+mn-lt"/>
                  <a:cs typeface="Arial" panose="020B0604020202020204" pitchFamily="34" charset="0"/>
                </a:rPr>
                <a:t>банков</a:t>
              </a:r>
              <a:endParaRPr lang="ru-RU" sz="1200" dirty="0">
                <a:latin typeface="+mn-lt"/>
                <a:cs typeface="Arial" panose="020B0604020202020204" pitchFamily="34" charset="0"/>
              </a:endParaRPr>
            </a:p>
          </p:txBody>
        </p:sp>
        <p:pic>
          <p:nvPicPr>
            <p:cNvPr id="28" name="3Artboard 89@10x.png" descr="3Artboard 89@10x.pn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313510" y="5105267"/>
              <a:ext cx="364703" cy="364703"/>
            </a:xfrm>
            <a:prstGeom prst="rect">
              <a:avLst/>
            </a:prstGeom>
            <a:ln w="3175">
              <a:miter lim="400000"/>
            </a:ln>
          </p:spPr>
        </p:pic>
      </p:grp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161DD9C9-C780-A04D-91B5-B09FD8DB41D3}"/>
              </a:ext>
            </a:extLst>
          </p:cNvPr>
          <p:cNvCxnSpPr>
            <a:cxnSpLocks/>
          </p:cNvCxnSpPr>
          <p:nvPr/>
        </p:nvCxnSpPr>
        <p:spPr>
          <a:xfrm>
            <a:off x="0" y="1322696"/>
            <a:ext cx="973943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99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BF4C1EC-892A-4CC0-A7B1-E66995A6A146}"/>
              </a:ext>
            </a:extLst>
          </p:cNvPr>
          <p:cNvSpPr/>
          <p:nvPr/>
        </p:nvSpPr>
        <p:spPr>
          <a:xfrm>
            <a:off x="0" y="6812280"/>
            <a:ext cx="12192000" cy="4571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98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03ABE0F1-7A38-7A42-B28B-60F98803B81D}"/>
              </a:ext>
            </a:extLst>
          </p:cNvPr>
          <p:cNvSpPr>
            <a:spLocks noChangeAspect="1"/>
          </p:cNvSpPr>
          <p:nvPr/>
        </p:nvSpPr>
        <p:spPr>
          <a:xfrm>
            <a:off x="-1540522" y="1043167"/>
            <a:ext cx="11553466" cy="997904"/>
          </a:xfrm>
          <a:prstGeom prst="roundRect">
            <a:avLst>
              <a:gd name="adj" fmla="val 6260"/>
            </a:avLst>
          </a:prstGeom>
          <a:gradFill>
            <a:gsLst>
              <a:gs pos="0">
                <a:schemeClr val="bg1">
                  <a:alpha val="10000"/>
                </a:schemeClr>
              </a:gs>
              <a:gs pos="99000">
                <a:schemeClr val="bg1">
                  <a:alpha val="35000"/>
                </a:schemeClr>
              </a:gs>
            </a:gsLst>
            <a:lin ang="2700000" scaled="0"/>
          </a:gradFill>
          <a:ln w="19050">
            <a:gradFill>
              <a:gsLst>
                <a:gs pos="0">
                  <a:schemeClr val="bg1">
                    <a:alpha val="15158"/>
                  </a:schemeClr>
                </a:gs>
                <a:gs pos="97000">
                  <a:schemeClr val="bg1">
                    <a:alpha val="23259"/>
                  </a:schemeClr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DE9A923-4B27-8C4C-AAF7-D24C34C461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0330" y="2171531"/>
            <a:ext cx="4747619" cy="4747619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909EBFD2-0BA0-F343-BEF5-5713376DEFB0}"/>
              </a:ext>
            </a:extLst>
          </p:cNvPr>
          <p:cNvGrpSpPr/>
          <p:nvPr/>
        </p:nvGrpSpPr>
        <p:grpSpPr>
          <a:xfrm rot="18524009">
            <a:off x="8447783" y="1706305"/>
            <a:ext cx="6347780" cy="6347780"/>
            <a:chOff x="6594332" y="2329764"/>
            <a:chExt cx="6347780" cy="6347780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BD0D2CB5-1013-CE4B-9C40-D7B2978FC2D0}"/>
                </a:ext>
              </a:extLst>
            </p:cNvPr>
            <p:cNvSpPr/>
            <p:nvPr/>
          </p:nvSpPr>
          <p:spPr>
            <a:xfrm rot="11743468">
              <a:off x="7318353" y="3053785"/>
              <a:ext cx="4899738" cy="4899738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26825"/>
                  </a:schemeClr>
                </a:gs>
              </a:gsLst>
              <a:lin ang="5400000" scaled="1"/>
            </a:gradFill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365CFD8C-022D-7D44-8129-F7EC5890C1EE}"/>
                </a:ext>
              </a:extLst>
            </p:cNvPr>
            <p:cNvSpPr/>
            <p:nvPr/>
          </p:nvSpPr>
          <p:spPr>
            <a:xfrm rot="11217906">
              <a:off x="6594332" y="2329764"/>
              <a:ext cx="6347780" cy="6347780"/>
            </a:xfrm>
            <a:prstGeom prst="ellipse">
              <a:avLst/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C526F598-ADE1-7641-8FBD-45F7951AB254}"/>
                </a:ext>
              </a:extLst>
            </p:cNvPr>
            <p:cNvSpPr/>
            <p:nvPr/>
          </p:nvSpPr>
          <p:spPr>
            <a:xfrm rot="11635797">
              <a:off x="6942179" y="2677611"/>
              <a:ext cx="5652086" cy="5652086"/>
            </a:xfrm>
            <a:prstGeom prst="ellipse">
              <a:avLst/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8869A-546D-4D45-B8A9-633DA10D6637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8813" y="633109"/>
            <a:ext cx="10496867" cy="332399"/>
          </a:xfrm>
        </p:spPr>
        <p:txBody>
          <a:bodyPr/>
          <a:lstStyle/>
          <a:p>
            <a:r>
              <a:rPr lang="ru-RU" dirty="0"/>
              <a:t>Использование программ удаленного управления 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1B333F21-E403-4C13-ACB3-9063097D89B6}"/>
              </a:ext>
            </a:extLst>
          </p:cNvPr>
          <p:cNvSpPr txBox="1">
            <a:spLocks/>
          </p:cNvSpPr>
          <p:nvPr/>
        </p:nvSpPr>
        <p:spPr>
          <a:xfrm>
            <a:off x="2063215" y="1231882"/>
            <a:ext cx="7949729" cy="5034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B Sans Display Light" panose="020B0303040504020204" pitchFamily="34" charset="0"/>
                <a:ea typeface="+mn-ea"/>
                <a:cs typeface="SB Sans Display Light" panose="020B030304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B Sans Display Light" panose="020B0303040504020204" pitchFamily="34" charset="0"/>
                <a:ea typeface="+mn-ea"/>
                <a:cs typeface="SB Sans Display Light" panose="020B030304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B Sans Display Light" panose="020B0303040504020204" pitchFamily="34" charset="0"/>
                <a:ea typeface="+mn-ea"/>
                <a:cs typeface="SB Sans Display Light" panose="020B030304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B Sans Display Light" panose="020B0303040504020204" pitchFamily="34" charset="0"/>
                <a:ea typeface="+mn-ea"/>
                <a:cs typeface="SB Sans Display Light" panose="020B030304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B Sans Display Light" panose="020B0303040504020204" pitchFamily="34" charset="0"/>
                <a:ea typeface="+mn-ea"/>
                <a:cs typeface="SB Sans Display Light" panose="020B030304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5100"/>
              <a:buNone/>
            </a:pPr>
            <a:r>
              <a:rPr lang="ru-RU" sz="1800" dirty="0">
                <a:latin typeface="+mn-lt"/>
                <a:cs typeface="Arial" panose="020B0604020202020204" pitchFamily="34" charset="0"/>
              </a:rPr>
              <a:t>Звонок от сотрудника «Службы безопасности» и сообщение о попытке совершения операции по Вашей карте.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103010" y="1043167"/>
            <a:ext cx="827897" cy="870156"/>
            <a:chOff x="486561" y="826775"/>
            <a:chExt cx="827897" cy="870156"/>
          </a:xfrm>
        </p:grpSpPr>
        <p:sp>
          <p:nvSpPr>
            <p:cNvPr id="7" name="Freeform 28">
              <a:extLst>
                <a:ext uri="{FF2B5EF4-FFF2-40B4-BE49-F238E27FC236}">
                  <a16:creationId xmlns:a16="http://schemas.microsoft.com/office/drawing/2014/main" id="{08F0FDAC-79AD-4626-B78B-F8A0CA34B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614" y="890163"/>
              <a:ext cx="197851" cy="28813"/>
            </a:xfrm>
            <a:custGeom>
              <a:avLst/>
              <a:gdLst>
                <a:gd name="T0" fmla="*/ 101 w 109"/>
                <a:gd name="T1" fmla="*/ 0 h 16"/>
                <a:gd name="T2" fmla="*/ 8 w 109"/>
                <a:gd name="T3" fmla="*/ 0 h 16"/>
                <a:gd name="T4" fmla="*/ 0 w 109"/>
                <a:gd name="T5" fmla="*/ 8 h 16"/>
                <a:gd name="T6" fmla="*/ 8 w 109"/>
                <a:gd name="T7" fmla="*/ 16 h 16"/>
                <a:gd name="T8" fmla="*/ 101 w 109"/>
                <a:gd name="T9" fmla="*/ 16 h 16"/>
                <a:gd name="T10" fmla="*/ 109 w 109"/>
                <a:gd name="T11" fmla="*/ 8 h 16"/>
                <a:gd name="T12" fmla="*/ 101 w 109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6">
                  <a:moveTo>
                    <a:pt x="101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106" y="16"/>
                    <a:pt x="109" y="13"/>
                    <a:pt x="109" y="8"/>
                  </a:cubicBezTo>
                  <a:cubicBezTo>
                    <a:pt x="109" y="4"/>
                    <a:pt x="106" y="0"/>
                    <a:pt x="1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</a:endParaRPr>
            </a:p>
          </p:txBody>
        </p:sp>
        <p:sp>
          <p:nvSpPr>
            <p:cNvPr id="8" name="Freeform 29">
              <a:extLst>
                <a:ext uri="{FF2B5EF4-FFF2-40B4-BE49-F238E27FC236}">
                  <a16:creationId xmlns:a16="http://schemas.microsoft.com/office/drawing/2014/main" id="{AC0EC809-0657-463D-AF99-BA42DC340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686" y="1024625"/>
              <a:ext cx="126778" cy="30734"/>
            </a:xfrm>
            <a:custGeom>
              <a:avLst/>
              <a:gdLst>
                <a:gd name="T0" fmla="*/ 61 w 69"/>
                <a:gd name="T1" fmla="*/ 0 h 16"/>
                <a:gd name="T2" fmla="*/ 8 w 69"/>
                <a:gd name="T3" fmla="*/ 0 h 16"/>
                <a:gd name="T4" fmla="*/ 0 w 69"/>
                <a:gd name="T5" fmla="*/ 8 h 16"/>
                <a:gd name="T6" fmla="*/ 8 w 69"/>
                <a:gd name="T7" fmla="*/ 16 h 16"/>
                <a:gd name="T8" fmla="*/ 61 w 69"/>
                <a:gd name="T9" fmla="*/ 16 h 16"/>
                <a:gd name="T10" fmla="*/ 69 w 69"/>
                <a:gd name="T11" fmla="*/ 8 h 16"/>
                <a:gd name="T12" fmla="*/ 61 w 69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16">
                  <a:moveTo>
                    <a:pt x="61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6" y="16"/>
                    <a:pt x="69" y="12"/>
                    <a:pt x="69" y="8"/>
                  </a:cubicBezTo>
                  <a:cubicBezTo>
                    <a:pt x="69" y="3"/>
                    <a:pt x="66" y="0"/>
                    <a:pt x="6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</a:endParaRPr>
            </a:p>
          </p:txBody>
        </p:sp>
        <p:sp>
          <p:nvSpPr>
            <p:cNvPr id="9" name="Freeform 30">
              <a:extLst>
                <a:ext uri="{FF2B5EF4-FFF2-40B4-BE49-F238E27FC236}">
                  <a16:creationId xmlns:a16="http://schemas.microsoft.com/office/drawing/2014/main" id="{AE8D1294-3A76-4F10-9079-A681383D8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614" y="1024625"/>
              <a:ext cx="51864" cy="30734"/>
            </a:xfrm>
            <a:custGeom>
              <a:avLst/>
              <a:gdLst>
                <a:gd name="T0" fmla="*/ 20 w 29"/>
                <a:gd name="T1" fmla="*/ 0 h 16"/>
                <a:gd name="T2" fmla="*/ 8 w 29"/>
                <a:gd name="T3" fmla="*/ 0 h 16"/>
                <a:gd name="T4" fmla="*/ 0 w 29"/>
                <a:gd name="T5" fmla="*/ 8 h 16"/>
                <a:gd name="T6" fmla="*/ 8 w 29"/>
                <a:gd name="T7" fmla="*/ 16 h 16"/>
                <a:gd name="T8" fmla="*/ 20 w 29"/>
                <a:gd name="T9" fmla="*/ 16 h 16"/>
                <a:gd name="T10" fmla="*/ 29 w 29"/>
                <a:gd name="T11" fmla="*/ 8 h 16"/>
                <a:gd name="T12" fmla="*/ 20 w 29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6">
                  <a:moveTo>
                    <a:pt x="2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5" y="16"/>
                    <a:pt x="29" y="12"/>
                    <a:pt x="29" y="8"/>
                  </a:cubicBezTo>
                  <a:cubicBezTo>
                    <a:pt x="29" y="3"/>
                    <a:pt x="25" y="0"/>
                    <a:pt x="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</a:endParaRPr>
            </a:p>
          </p:txBody>
        </p:sp>
        <p:sp>
          <p:nvSpPr>
            <p:cNvPr id="10" name="Freeform 31">
              <a:extLst>
                <a:ext uri="{FF2B5EF4-FFF2-40B4-BE49-F238E27FC236}">
                  <a16:creationId xmlns:a16="http://schemas.microsoft.com/office/drawing/2014/main" id="{4CE46D3A-E7F3-4C36-976C-09E22CCED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284" y="957395"/>
              <a:ext cx="44181" cy="30734"/>
            </a:xfrm>
            <a:custGeom>
              <a:avLst/>
              <a:gdLst>
                <a:gd name="T0" fmla="*/ 16 w 24"/>
                <a:gd name="T1" fmla="*/ 0 h 16"/>
                <a:gd name="T2" fmla="*/ 8 w 24"/>
                <a:gd name="T3" fmla="*/ 0 h 16"/>
                <a:gd name="T4" fmla="*/ 0 w 24"/>
                <a:gd name="T5" fmla="*/ 8 h 16"/>
                <a:gd name="T6" fmla="*/ 8 w 24"/>
                <a:gd name="T7" fmla="*/ 16 h 16"/>
                <a:gd name="T8" fmla="*/ 16 w 24"/>
                <a:gd name="T9" fmla="*/ 16 h 16"/>
                <a:gd name="T10" fmla="*/ 24 w 24"/>
                <a:gd name="T11" fmla="*/ 8 h 16"/>
                <a:gd name="T12" fmla="*/ 16 w 24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6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1" y="16"/>
                    <a:pt x="24" y="13"/>
                    <a:pt x="24" y="8"/>
                  </a:cubicBezTo>
                  <a:cubicBezTo>
                    <a:pt x="24" y="4"/>
                    <a:pt x="21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</a:endParaRPr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08A288DA-0D56-4CAE-BB5C-6EEA2A937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614" y="957395"/>
              <a:ext cx="128699" cy="30734"/>
            </a:xfrm>
            <a:custGeom>
              <a:avLst/>
              <a:gdLst>
                <a:gd name="T0" fmla="*/ 63 w 71"/>
                <a:gd name="T1" fmla="*/ 0 h 16"/>
                <a:gd name="T2" fmla="*/ 8 w 71"/>
                <a:gd name="T3" fmla="*/ 0 h 16"/>
                <a:gd name="T4" fmla="*/ 0 w 71"/>
                <a:gd name="T5" fmla="*/ 8 h 16"/>
                <a:gd name="T6" fmla="*/ 8 w 71"/>
                <a:gd name="T7" fmla="*/ 16 h 16"/>
                <a:gd name="T8" fmla="*/ 63 w 71"/>
                <a:gd name="T9" fmla="*/ 16 h 16"/>
                <a:gd name="T10" fmla="*/ 71 w 71"/>
                <a:gd name="T11" fmla="*/ 8 h 16"/>
                <a:gd name="T12" fmla="*/ 63 w 71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6">
                  <a:moveTo>
                    <a:pt x="63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7" y="16"/>
                    <a:pt x="71" y="13"/>
                    <a:pt x="71" y="8"/>
                  </a:cubicBezTo>
                  <a:cubicBezTo>
                    <a:pt x="71" y="4"/>
                    <a:pt x="67" y="0"/>
                    <a:pt x="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</a:endParaRPr>
            </a:p>
          </p:txBody>
        </p:sp>
        <p:sp>
          <p:nvSpPr>
            <p:cNvPr id="12" name="Freeform 33">
              <a:extLst>
                <a:ext uri="{FF2B5EF4-FFF2-40B4-BE49-F238E27FC236}">
                  <a16:creationId xmlns:a16="http://schemas.microsoft.com/office/drawing/2014/main" id="{0A3535A2-E112-44F2-9F6D-5C6951EDE0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0621" y="826775"/>
              <a:ext cx="343837" cy="341916"/>
            </a:xfrm>
            <a:custGeom>
              <a:avLst/>
              <a:gdLst>
                <a:gd name="T0" fmla="*/ 155 w 189"/>
                <a:gd name="T1" fmla="*/ 0 h 187"/>
                <a:gd name="T2" fmla="*/ 34 w 189"/>
                <a:gd name="T3" fmla="*/ 0 h 187"/>
                <a:gd name="T4" fmla="*/ 0 w 189"/>
                <a:gd name="T5" fmla="*/ 34 h 187"/>
                <a:gd name="T6" fmla="*/ 0 w 189"/>
                <a:gd name="T7" fmla="*/ 124 h 187"/>
                <a:gd name="T8" fmla="*/ 34 w 189"/>
                <a:gd name="T9" fmla="*/ 158 h 187"/>
                <a:gd name="T10" fmla="*/ 50 w 189"/>
                <a:gd name="T11" fmla="*/ 158 h 187"/>
                <a:gd name="T12" fmla="*/ 49 w 189"/>
                <a:gd name="T13" fmla="*/ 179 h 187"/>
                <a:gd name="T14" fmla="*/ 54 w 189"/>
                <a:gd name="T15" fmla="*/ 186 h 187"/>
                <a:gd name="T16" fmla="*/ 58 w 189"/>
                <a:gd name="T17" fmla="*/ 187 h 187"/>
                <a:gd name="T18" fmla="*/ 62 w 189"/>
                <a:gd name="T19" fmla="*/ 186 h 187"/>
                <a:gd name="T20" fmla="*/ 105 w 189"/>
                <a:gd name="T21" fmla="*/ 158 h 187"/>
                <a:gd name="T22" fmla="*/ 155 w 189"/>
                <a:gd name="T23" fmla="*/ 158 h 187"/>
                <a:gd name="T24" fmla="*/ 189 w 189"/>
                <a:gd name="T25" fmla="*/ 124 h 187"/>
                <a:gd name="T26" fmla="*/ 189 w 189"/>
                <a:gd name="T27" fmla="*/ 34 h 187"/>
                <a:gd name="T28" fmla="*/ 155 w 189"/>
                <a:gd name="T29" fmla="*/ 0 h 187"/>
                <a:gd name="T30" fmla="*/ 172 w 189"/>
                <a:gd name="T31" fmla="*/ 124 h 187"/>
                <a:gd name="T32" fmla="*/ 155 w 189"/>
                <a:gd name="T33" fmla="*/ 142 h 187"/>
                <a:gd name="T34" fmla="*/ 102 w 189"/>
                <a:gd name="T35" fmla="*/ 142 h 187"/>
                <a:gd name="T36" fmla="*/ 98 w 189"/>
                <a:gd name="T37" fmla="*/ 143 h 187"/>
                <a:gd name="T38" fmla="*/ 66 w 189"/>
                <a:gd name="T39" fmla="*/ 164 h 187"/>
                <a:gd name="T40" fmla="*/ 67 w 189"/>
                <a:gd name="T41" fmla="*/ 150 h 187"/>
                <a:gd name="T42" fmla="*/ 65 w 189"/>
                <a:gd name="T43" fmla="*/ 144 h 187"/>
                <a:gd name="T44" fmla="*/ 59 w 189"/>
                <a:gd name="T45" fmla="*/ 142 h 187"/>
                <a:gd name="T46" fmla="*/ 34 w 189"/>
                <a:gd name="T47" fmla="*/ 142 h 187"/>
                <a:gd name="T48" fmla="*/ 17 w 189"/>
                <a:gd name="T49" fmla="*/ 124 h 187"/>
                <a:gd name="T50" fmla="*/ 17 w 189"/>
                <a:gd name="T51" fmla="*/ 34 h 187"/>
                <a:gd name="T52" fmla="*/ 34 w 189"/>
                <a:gd name="T53" fmla="*/ 16 h 187"/>
                <a:gd name="T54" fmla="*/ 155 w 189"/>
                <a:gd name="T55" fmla="*/ 16 h 187"/>
                <a:gd name="T56" fmla="*/ 172 w 189"/>
                <a:gd name="T57" fmla="*/ 34 h 187"/>
                <a:gd name="T58" fmla="*/ 172 w 189"/>
                <a:gd name="T59" fmla="*/ 12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" h="187">
                  <a:moveTo>
                    <a:pt x="1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43"/>
                    <a:pt x="16" y="158"/>
                    <a:pt x="34" y="158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49" y="179"/>
                    <a:pt x="49" y="179"/>
                    <a:pt x="49" y="179"/>
                  </a:cubicBezTo>
                  <a:cubicBezTo>
                    <a:pt x="49" y="182"/>
                    <a:pt x="51" y="185"/>
                    <a:pt x="54" y="186"/>
                  </a:cubicBezTo>
                  <a:cubicBezTo>
                    <a:pt x="55" y="187"/>
                    <a:pt x="56" y="187"/>
                    <a:pt x="58" y="187"/>
                  </a:cubicBezTo>
                  <a:cubicBezTo>
                    <a:pt x="59" y="187"/>
                    <a:pt x="61" y="187"/>
                    <a:pt x="62" y="186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55" y="158"/>
                    <a:pt x="155" y="158"/>
                    <a:pt x="155" y="158"/>
                  </a:cubicBezTo>
                  <a:cubicBezTo>
                    <a:pt x="173" y="158"/>
                    <a:pt x="189" y="143"/>
                    <a:pt x="189" y="124"/>
                  </a:cubicBezTo>
                  <a:cubicBezTo>
                    <a:pt x="189" y="34"/>
                    <a:pt x="189" y="34"/>
                    <a:pt x="189" y="34"/>
                  </a:cubicBezTo>
                  <a:cubicBezTo>
                    <a:pt x="189" y="15"/>
                    <a:pt x="173" y="0"/>
                    <a:pt x="155" y="0"/>
                  </a:cubicBezTo>
                  <a:close/>
                  <a:moveTo>
                    <a:pt x="172" y="124"/>
                  </a:moveTo>
                  <a:cubicBezTo>
                    <a:pt x="172" y="134"/>
                    <a:pt x="164" y="142"/>
                    <a:pt x="155" y="142"/>
                  </a:cubicBezTo>
                  <a:cubicBezTo>
                    <a:pt x="102" y="142"/>
                    <a:pt x="102" y="142"/>
                    <a:pt x="102" y="142"/>
                  </a:cubicBezTo>
                  <a:cubicBezTo>
                    <a:pt x="101" y="142"/>
                    <a:pt x="99" y="142"/>
                    <a:pt x="98" y="143"/>
                  </a:cubicBezTo>
                  <a:cubicBezTo>
                    <a:pt x="66" y="164"/>
                    <a:pt x="66" y="164"/>
                    <a:pt x="66" y="164"/>
                  </a:cubicBezTo>
                  <a:cubicBezTo>
                    <a:pt x="67" y="150"/>
                    <a:pt x="67" y="150"/>
                    <a:pt x="67" y="150"/>
                  </a:cubicBezTo>
                  <a:cubicBezTo>
                    <a:pt x="67" y="148"/>
                    <a:pt x="66" y="146"/>
                    <a:pt x="65" y="144"/>
                  </a:cubicBezTo>
                  <a:cubicBezTo>
                    <a:pt x="63" y="143"/>
                    <a:pt x="61" y="142"/>
                    <a:pt x="59" y="142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25" y="142"/>
                    <a:pt x="17" y="134"/>
                    <a:pt x="17" y="12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24"/>
                    <a:pt x="25" y="16"/>
                    <a:pt x="34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64" y="16"/>
                    <a:pt x="172" y="24"/>
                    <a:pt x="172" y="34"/>
                  </a:cubicBezTo>
                  <a:cubicBezTo>
                    <a:pt x="172" y="124"/>
                    <a:pt x="172" y="124"/>
                    <a:pt x="172" y="124"/>
                  </a:cubicBezTo>
                  <a:close/>
                </a:path>
              </a:pathLst>
            </a:custGeom>
            <a:solidFill>
              <a:srgbClr val="083A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</a:endParaRPr>
            </a:p>
          </p:txBody>
        </p: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D235095C-DB59-45EB-9414-338B07C4AD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561" y="982365"/>
              <a:ext cx="505190" cy="714566"/>
            </a:xfrm>
            <a:custGeom>
              <a:avLst/>
              <a:gdLst>
                <a:gd name="T0" fmla="*/ 232 w 277"/>
                <a:gd name="T1" fmla="*/ 241 h 392"/>
                <a:gd name="T2" fmla="*/ 273 w 277"/>
                <a:gd name="T3" fmla="*/ 113 h 392"/>
                <a:gd name="T4" fmla="*/ 4 w 277"/>
                <a:gd name="T5" fmla="*/ 113 h 392"/>
                <a:gd name="T6" fmla="*/ 35 w 277"/>
                <a:gd name="T7" fmla="*/ 210 h 392"/>
                <a:gd name="T8" fmla="*/ 0 w 277"/>
                <a:gd name="T9" fmla="*/ 335 h 392"/>
                <a:gd name="T10" fmla="*/ 269 w 277"/>
                <a:gd name="T11" fmla="*/ 392 h 392"/>
                <a:gd name="T12" fmla="*/ 255 w 277"/>
                <a:gd name="T13" fmla="*/ 280 h 392"/>
                <a:gd name="T14" fmla="*/ 186 w 277"/>
                <a:gd name="T15" fmla="*/ 89 h 392"/>
                <a:gd name="T16" fmla="*/ 94 w 277"/>
                <a:gd name="T17" fmla="*/ 152 h 392"/>
                <a:gd name="T18" fmla="*/ 123 w 277"/>
                <a:gd name="T19" fmla="*/ 44 h 392"/>
                <a:gd name="T20" fmla="*/ 226 w 277"/>
                <a:gd name="T21" fmla="*/ 138 h 392"/>
                <a:gd name="T22" fmla="*/ 249 w 277"/>
                <a:gd name="T23" fmla="*/ 211 h 392"/>
                <a:gd name="T24" fmla="*/ 256 w 277"/>
                <a:gd name="T25" fmla="*/ 188 h 392"/>
                <a:gd name="T26" fmla="*/ 249 w 277"/>
                <a:gd name="T27" fmla="*/ 195 h 392"/>
                <a:gd name="T28" fmla="*/ 249 w 277"/>
                <a:gd name="T29" fmla="*/ 141 h 392"/>
                <a:gd name="T30" fmla="*/ 35 w 277"/>
                <a:gd name="T31" fmla="*/ 188 h 392"/>
                <a:gd name="T32" fmla="*/ 21 w 277"/>
                <a:gd name="T33" fmla="*/ 188 h 392"/>
                <a:gd name="T34" fmla="*/ 35 w 277"/>
                <a:gd name="T35" fmla="*/ 148 h 392"/>
                <a:gd name="T36" fmla="*/ 35 w 277"/>
                <a:gd name="T37" fmla="*/ 126 h 392"/>
                <a:gd name="T38" fmla="*/ 21 w 277"/>
                <a:gd name="T39" fmla="*/ 113 h 392"/>
                <a:gd name="T40" fmla="*/ 256 w 277"/>
                <a:gd name="T41" fmla="*/ 113 h 392"/>
                <a:gd name="T42" fmla="*/ 242 w 277"/>
                <a:gd name="T43" fmla="*/ 126 h 392"/>
                <a:gd name="T44" fmla="*/ 123 w 277"/>
                <a:gd name="T45" fmla="*/ 28 h 392"/>
                <a:gd name="T46" fmla="*/ 51 w 277"/>
                <a:gd name="T47" fmla="*/ 188 h 392"/>
                <a:gd name="T48" fmla="*/ 155 w 277"/>
                <a:gd name="T49" fmla="*/ 149 h 392"/>
                <a:gd name="T50" fmla="*/ 226 w 277"/>
                <a:gd name="T51" fmla="*/ 203 h 392"/>
                <a:gd name="T52" fmla="*/ 160 w 277"/>
                <a:gd name="T53" fmla="*/ 233 h 392"/>
                <a:gd name="T54" fmla="*/ 198 w 277"/>
                <a:gd name="T55" fmla="*/ 255 h 392"/>
                <a:gd name="T56" fmla="*/ 148 w 277"/>
                <a:gd name="T57" fmla="*/ 275 h 392"/>
                <a:gd name="T58" fmla="*/ 79 w 277"/>
                <a:gd name="T59" fmla="*/ 255 h 392"/>
                <a:gd name="T60" fmla="*/ 147 w 277"/>
                <a:gd name="T61" fmla="*/ 298 h 392"/>
                <a:gd name="T62" fmla="*/ 179 w 277"/>
                <a:gd name="T63" fmla="*/ 281 h 392"/>
                <a:gd name="T64" fmla="*/ 130 w 277"/>
                <a:gd name="T65" fmla="*/ 298 h 392"/>
                <a:gd name="T66" fmla="*/ 124 w 277"/>
                <a:gd name="T67" fmla="*/ 290 h 392"/>
                <a:gd name="T68" fmla="*/ 16 w 277"/>
                <a:gd name="T69" fmla="*/ 376 h 392"/>
                <a:gd name="T70" fmla="*/ 82 w 277"/>
                <a:gd name="T71" fmla="*/ 275 h 392"/>
                <a:gd name="T72" fmla="*/ 80 w 277"/>
                <a:gd name="T73" fmla="*/ 342 h 392"/>
                <a:gd name="T74" fmla="*/ 130 w 277"/>
                <a:gd name="T75" fmla="*/ 358 h 392"/>
                <a:gd name="T76" fmla="*/ 139 w 277"/>
                <a:gd name="T77" fmla="*/ 312 h 392"/>
                <a:gd name="T78" fmla="*/ 118 w 277"/>
                <a:gd name="T79" fmla="*/ 323 h 392"/>
                <a:gd name="T80" fmla="*/ 147 w 277"/>
                <a:gd name="T81" fmla="*/ 358 h 392"/>
                <a:gd name="T82" fmla="*/ 197 w 277"/>
                <a:gd name="T83" fmla="*/ 342 h 392"/>
                <a:gd name="T84" fmla="*/ 195 w 277"/>
                <a:gd name="T85" fmla="*/ 275 h 392"/>
                <a:gd name="T86" fmla="*/ 261 w 277"/>
                <a:gd name="T87" fmla="*/ 37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" h="392">
                  <a:moveTo>
                    <a:pt x="255" y="280"/>
                  </a:moveTo>
                  <a:cubicBezTo>
                    <a:pt x="246" y="269"/>
                    <a:pt x="234" y="262"/>
                    <a:pt x="220" y="258"/>
                  </a:cubicBezTo>
                  <a:cubicBezTo>
                    <a:pt x="225" y="253"/>
                    <a:pt x="229" y="247"/>
                    <a:pt x="232" y="241"/>
                  </a:cubicBezTo>
                  <a:cubicBezTo>
                    <a:pt x="236" y="241"/>
                    <a:pt x="236" y="241"/>
                    <a:pt x="236" y="241"/>
                  </a:cubicBezTo>
                  <a:cubicBezTo>
                    <a:pt x="256" y="241"/>
                    <a:pt x="273" y="225"/>
                    <a:pt x="273" y="205"/>
                  </a:cubicBezTo>
                  <a:cubicBezTo>
                    <a:pt x="273" y="113"/>
                    <a:pt x="273" y="113"/>
                    <a:pt x="273" y="113"/>
                  </a:cubicBezTo>
                  <a:cubicBezTo>
                    <a:pt x="273" y="50"/>
                    <a:pt x="222" y="0"/>
                    <a:pt x="159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55" y="0"/>
                    <a:pt x="4" y="50"/>
                    <a:pt x="4" y="113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200"/>
                    <a:pt x="15" y="211"/>
                    <a:pt x="28" y="211"/>
                  </a:cubicBezTo>
                  <a:cubicBezTo>
                    <a:pt x="30" y="211"/>
                    <a:pt x="33" y="210"/>
                    <a:pt x="35" y="210"/>
                  </a:cubicBezTo>
                  <a:cubicBezTo>
                    <a:pt x="37" y="228"/>
                    <a:pt x="44" y="245"/>
                    <a:pt x="57" y="258"/>
                  </a:cubicBezTo>
                  <a:cubicBezTo>
                    <a:pt x="43" y="262"/>
                    <a:pt x="31" y="269"/>
                    <a:pt x="22" y="280"/>
                  </a:cubicBezTo>
                  <a:cubicBezTo>
                    <a:pt x="8" y="295"/>
                    <a:pt x="0" y="314"/>
                    <a:pt x="0" y="335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89"/>
                    <a:pt x="4" y="392"/>
                    <a:pt x="8" y="392"/>
                  </a:cubicBezTo>
                  <a:cubicBezTo>
                    <a:pt x="269" y="392"/>
                    <a:pt x="269" y="392"/>
                    <a:pt x="269" y="392"/>
                  </a:cubicBezTo>
                  <a:cubicBezTo>
                    <a:pt x="273" y="392"/>
                    <a:pt x="277" y="389"/>
                    <a:pt x="277" y="384"/>
                  </a:cubicBezTo>
                  <a:cubicBezTo>
                    <a:pt x="277" y="335"/>
                    <a:pt x="277" y="335"/>
                    <a:pt x="277" y="335"/>
                  </a:cubicBezTo>
                  <a:cubicBezTo>
                    <a:pt x="277" y="314"/>
                    <a:pt x="269" y="295"/>
                    <a:pt x="255" y="280"/>
                  </a:cubicBezTo>
                  <a:close/>
                  <a:moveTo>
                    <a:pt x="226" y="138"/>
                  </a:moveTo>
                  <a:cubicBezTo>
                    <a:pt x="193" y="92"/>
                    <a:pt x="193" y="92"/>
                    <a:pt x="193" y="92"/>
                  </a:cubicBezTo>
                  <a:cubicBezTo>
                    <a:pt x="192" y="90"/>
                    <a:pt x="189" y="88"/>
                    <a:pt x="186" y="89"/>
                  </a:cubicBezTo>
                  <a:cubicBezTo>
                    <a:pt x="183" y="89"/>
                    <a:pt x="180" y="91"/>
                    <a:pt x="179" y="94"/>
                  </a:cubicBezTo>
                  <a:cubicBezTo>
                    <a:pt x="173" y="111"/>
                    <a:pt x="161" y="126"/>
                    <a:pt x="146" y="136"/>
                  </a:cubicBezTo>
                  <a:cubicBezTo>
                    <a:pt x="131" y="147"/>
                    <a:pt x="113" y="152"/>
                    <a:pt x="94" y="152"/>
                  </a:cubicBezTo>
                  <a:cubicBezTo>
                    <a:pt x="51" y="152"/>
                    <a:pt x="51" y="152"/>
                    <a:pt x="51" y="152"/>
                  </a:cubicBezTo>
                  <a:cubicBezTo>
                    <a:pt x="51" y="116"/>
                    <a:pt x="51" y="116"/>
                    <a:pt x="51" y="116"/>
                  </a:cubicBezTo>
                  <a:cubicBezTo>
                    <a:pt x="51" y="76"/>
                    <a:pt x="83" y="44"/>
                    <a:pt x="123" y="44"/>
                  </a:cubicBezTo>
                  <a:cubicBezTo>
                    <a:pt x="154" y="44"/>
                    <a:pt x="154" y="44"/>
                    <a:pt x="154" y="44"/>
                  </a:cubicBezTo>
                  <a:cubicBezTo>
                    <a:pt x="194" y="44"/>
                    <a:pt x="226" y="76"/>
                    <a:pt x="226" y="116"/>
                  </a:cubicBezTo>
                  <a:cubicBezTo>
                    <a:pt x="226" y="138"/>
                    <a:pt x="226" y="138"/>
                    <a:pt x="226" y="138"/>
                  </a:cubicBezTo>
                  <a:close/>
                  <a:moveTo>
                    <a:pt x="239" y="225"/>
                  </a:moveTo>
                  <a:cubicBezTo>
                    <a:pt x="241" y="220"/>
                    <a:pt x="241" y="215"/>
                    <a:pt x="242" y="210"/>
                  </a:cubicBezTo>
                  <a:cubicBezTo>
                    <a:pt x="244" y="210"/>
                    <a:pt x="247" y="211"/>
                    <a:pt x="249" y="211"/>
                  </a:cubicBezTo>
                  <a:cubicBezTo>
                    <a:pt x="252" y="211"/>
                    <a:pt x="254" y="211"/>
                    <a:pt x="256" y="210"/>
                  </a:cubicBezTo>
                  <a:cubicBezTo>
                    <a:pt x="254" y="218"/>
                    <a:pt x="247" y="224"/>
                    <a:pt x="239" y="225"/>
                  </a:cubicBezTo>
                  <a:close/>
                  <a:moveTo>
                    <a:pt x="256" y="188"/>
                  </a:moveTo>
                  <a:cubicBezTo>
                    <a:pt x="256" y="188"/>
                    <a:pt x="256" y="188"/>
                    <a:pt x="256" y="189"/>
                  </a:cubicBezTo>
                  <a:cubicBezTo>
                    <a:pt x="256" y="190"/>
                    <a:pt x="255" y="192"/>
                    <a:pt x="254" y="193"/>
                  </a:cubicBezTo>
                  <a:cubicBezTo>
                    <a:pt x="253" y="194"/>
                    <a:pt x="251" y="195"/>
                    <a:pt x="249" y="195"/>
                  </a:cubicBezTo>
                  <a:cubicBezTo>
                    <a:pt x="245" y="195"/>
                    <a:pt x="242" y="192"/>
                    <a:pt x="242" y="188"/>
                  </a:cubicBezTo>
                  <a:cubicBezTo>
                    <a:pt x="242" y="148"/>
                    <a:pt x="242" y="148"/>
                    <a:pt x="242" y="148"/>
                  </a:cubicBezTo>
                  <a:cubicBezTo>
                    <a:pt x="242" y="144"/>
                    <a:pt x="245" y="141"/>
                    <a:pt x="249" y="141"/>
                  </a:cubicBezTo>
                  <a:cubicBezTo>
                    <a:pt x="253" y="141"/>
                    <a:pt x="256" y="144"/>
                    <a:pt x="256" y="148"/>
                  </a:cubicBezTo>
                  <a:lnTo>
                    <a:pt x="256" y="188"/>
                  </a:lnTo>
                  <a:close/>
                  <a:moveTo>
                    <a:pt x="35" y="188"/>
                  </a:moveTo>
                  <a:cubicBezTo>
                    <a:pt x="35" y="190"/>
                    <a:pt x="34" y="191"/>
                    <a:pt x="33" y="193"/>
                  </a:cubicBezTo>
                  <a:cubicBezTo>
                    <a:pt x="31" y="194"/>
                    <a:pt x="30" y="195"/>
                    <a:pt x="28" y="195"/>
                  </a:cubicBezTo>
                  <a:cubicBezTo>
                    <a:pt x="24" y="195"/>
                    <a:pt x="21" y="192"/>
                    <a:pt x="21" y="188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21" y="144"/>
                    <a:pt x="24" y="141"/>
                    <a:pt x="28" y="141"/>
                  </a:cubicBezTo>
                  <a:cubicBezTo>
                    <a:pt x="32" y="141"/>
                    <a:pt x="35" y="144"/>
                    <a:pt x="35" y="148"/>
                  </a:cubicBezTo>
                  <a:lnTo>
                    <a:pt x="35" y="188"/>
                  </a:lnTo>
                  <a:close/>
                  <a:moveTo>
                    <a:pt x="35" y="116"/>
                  </a:moveTo>
                  <a:cubicBezTo>
                    <a:pt x="35" y="126"/>
                    <a:pt x="35" y="126"/>
                    <a:pt x="35" y="126"/>
                  </a:cubicBezTo>
                  <a:cubicBezTo>
                    <a:pt x="33" y="125"/>
                    <a:pt x="30" y="125"/>
                    <a:pt x="28" y="125"/>
                  </a:cubicBezTo>
                  <a:cubicBezTo>
                    <a:pt x="25" y="125"/>
                    <a:pt x="23" y="125"/>
                    <a:pt x="21" y="126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21" y="59"/>
                    <a:pt x="64" y="16"/>
                    <a:pt x="118" y="16"/>
                  </a:cubicBezTo>
                  <a:cubicBezTo>
                    <a:pt x="159" y="16"/>
                    <a:pt x="159" y="16"/>
                    <a:pt x="159" y="16"/>
                  </a:cubicBezTo>
                  <a:cubicBezTo>
                    <a:pt x="213" y="16"/>
                    <a:pt x="256" y="59"/>
                    <a:pt x="256" y="113"/>
                  </a:cubicBezTo>
                  <a:cubicBezTo>
                    <a:pt x="256" y="126"/>
                    <a:pt x="256" y="126"/>
                    <a:pt x="256" y="126"/>
                  </a:cubicBezTo>
                  <a:cubicBezTo>
                    <a:pt x="254" y="125"/>
                    <a:pt x="252" y="125"/>
                    <a:pt x="249" y="125"/>
                  </a:cubicBezTo>
                  <a:cubicBezTo>
                    <a:pt x="247" y="125"/>
                    <a:pt x="244" y="125"/>
                    <a:pt x="242" y="126"/>
                  </a:cubicBezTo>
                  <a:cubicBezTo>
                    <a:pt x="242" y="116"/>
                    <a:pt x="242" y="116"/>
                    <a:pt x="242" y="116"/>
                  </a:cubicBezTo>
                  <a:cubicBezTo>
                    <a:pt x="242" y="68"/>
                    <a:pt x="203" y="28"/>
                    <a:pt x="154" y="28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74" y="28"/>
                    <a:pt x="35" y="68"/>
                    <a:pt x="35" y="116"/>
                  </a:cubicBezTo>
                  <a:close/>
                  <a:moveTo>
                    <a:pt x="51" y="203"/>
                  </a:moveTo>
                  <a:cubicBezTo>
                    <a:pt x="51" y="188"/>
                    <a:pt x="51" y="188"/>
                    <a:pt x="51" y="188"/>
                  </a:cubicBezTo>
                  <a:cubicBezTo>
                    <a:pt x="51" y="168"/>
                    <a:pt x="51" y="168"/>
                    <a:pt x="51" y="168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116" y="168"/>
                    <a:pt x="137" y="162"/>
                    <a:pt x="155" y="149"/>
                  </a:cubicBezTo>
                  <a:cubicBezTo>
                    <a:pt x="169" y="140"/>
                    <a:pt x="180" y="127"/>
                    <a:pt x="188" y="113"/>
                  </a:cubicBezTo>
                  <a:cubicBezTo>
                    <a:pt x="226" y="166"/>
                    <a:pt x="226" y="166"/>
                    <a:pt x="226" y="166"/>
                  </a:cubicBezTo>
                  <a:cubicBezTo>
                    <a:pt x="226" y="203"/>
                    <a:pt x="226" y="203"/>
                    <a:pt x="226" y="203"/>
                  </a:cubicBezTo>
                  <a:cubicBezTo>
                    <a:pt x="226" y="211"/>
                    <a:pt x="225" y="218"/>
                    <a:pt x="222" y="225"/>
                  </a:cubicBezTo>
                  <a:cubicBezTo>
                    <a:pt x="168" y="225"/>
                    <a:pt x="168" y="225"/>
                    <a:pt x="168" y="225"/>
                  </a:cubicBezTo>
                  <a:cubicBezTo>
                    <a:pt x="163" y="225"/>
                    <a:pt x="160" y="229"/>
                    <a:pt x="160" y="233"/>
                  </a:cubicBezTo>
                  <a:cubicBezTo>
                    <a:pt x="160" y="238"/>
                    <a:pt x="163" y="241"/>
                    <a:pt x="168" y="241"/>
                  </a:cubicBezTo>
                  <a:cubicBezTo>
                    <a:pt x="213" y="241"/>
                    <a:pt x="213" y="241"/>
                    <a:pt x="213" y="241"/>
                  </a:cubicBezTo>
                  <a:cubicBezTo>
                    <a:pt x="209" y="247"/>
                    <a:pt x="204" y="252"/>
                    <a:pt x="198" y="255"/>
                  </a:cubicBezTo>
                  <a:cubicBezTo>
                    <a:pt x="193" y="258"/>
                    <a:pt x="189" y="261"/>
                    <a:pt x="183" y="263"/>
                  </a:cubicBezTo>
                  <a:cubicBezTo>
                    <a:pt x="183" y="263"/>
                    <a:pt x="183" y="263"/>
                    <a:pt x="183" y="263"/>
                  </a:cubicBezTo>
                  <a:cubicBezTo>
                    <a:pt x="148" y="275"/>
                    <a:pt x="148" y="275"/>
                    <a:pt x="148" y="275"/>
                  </a:cubicBezTo>
                  <a:cubicBezTo>
                    <a:pt x="142" y="277"/>
                    <a:pt x="135" y="277"/>
                    <a:pt x="129" y="275"/>
                  </a:cubicBezTo>
                  <a:cubicBezTo>
                    <a:pt x="94" y="263"/>
                    <a:pt x="94" y="263"/>
                    <a:pt x="94" y="263"/>
                  </a:cubicBezTo>
                  <a:cubicBezTo>
                    <a:pt x="89" y="261"/>
                    <a:pt x="84" y="259"/>
                    <a:pt x="79" y="255"/>
                  </a:cubicBezTo>
                  <a:cubicBezTo>
                    <a:pt x="61" y="244"/>
                    <a:pt x="51" y="224"/>
                    <a:pt x="51" y="203"/>
                  </a:cubicBezTo>
                  <a:close/>
                  <a:moveTo>
                    <a:pt x="186" y="319"/>
                  </a:moveTo>
                  <a:cubicBezTo>
                    <a:pt x="147" y="298"/>
                    <a:pt x="147" y="298"/>
                    <a:pt x="147" y="298"/>
                  </a:cubicBezTo>
                  <a:cubicBezTo>
                    <a:pt x="147" y="291"/>
                    <a:pt x="147" y="291"/>
                    <a:pt x="147" y="291"/>
                  </a:cubicBezTo>
                  <a:cubicBezTo>
                    <a:pt x="149" y="291"/>
                    <a:pt x="151" y="291"/>
                    <a:pt x="153" y="290"/>
                  </a:cubicBezTo>
                  <a:cubicBezTo>
                    <a:pt x="179" y="281"/>
                    <a:pt x="179" y="281"/>
                    <a:pt x="179" y="281"/>
                  </a:cubicBezTo>
                  <a:lnTo>
                    <a:pt x="186" y="319"/>
                  </a:lnTo>
                  <a:close/>
                  <a:moveTo>
                    <a:pt x="130" y="291"/>
                  </a:moveTo>
                  <a:cubicBezTo>
                    <a:pt x="130" y="298"/>
                    <a:pt x="130" y="298"/>
                    <a:pt x="130" y="298"/>
                  </a:cubicBezTo>
                  <a:cubicBezTo>
                    <a:pt x="91" y="319"/>
                    <a:pt x="91" y="319"/>
                    <a:pt x="91" y="319"/>
                  </a:cubicBezTo>
                  <a:cubicBezTo>
                    <a:pt x="98" y="281"/>
                    <a:pt x="98" y="281"/>
                    <a:pt x="98" y="281"/>
                  </a:cubicBezTo>
                  <a:cubicBezTo>
                    <a:pt x="124" y="290"/>
                    <a:pt x="124" y="290"/>
                    <a:pt x="124" y="290"/>
                  </a:cubicBezTo>
                  <a:cubicBezTo>
                    <a:pt x="126" y="291"/>
                    <a:pt x="128" y="291"/>
                    <a:pt x="130" y="291"/>
                  </a:cubicBezTo>
                  <a:close/>
                  <a:moveTo>
                    <a:pt x="130" y="376"/>
                  </a:moveTo>
                  <a:cubicBezTo>
                    <a:pt x="16" y="376"/>
                    <a:pt x="16" y="376"/>
                    <a:pt x="16" y="376"/>
                  </a:cubicBezTo>
                  <a:cubicBezTo>
                    <a:pt x="16" y="335"/>
                    <a:pt x="16" y="335"/>
                    <a:pt x="16" y="335"/>
                  </a:cubicBezTo>
                  <a:cubicBezTo>
                    <a:pt x="16" y="302"/>
                    <a:pt x="41" y="274"/>
                    <a:pt x="73" y="271"/>
                  </a:cubicBezTo>
                  <a:cubicBezTo>
                    <a:pt x="76" y="272"/>
                    <a:pt x="79" y="274"/>
                    <a:pt x="82" y="275"/>
                  </a:cubicBezTo>
                  <a:cubicBezTo>
                    <a:pt x="72" y="333"/>
                    <a:pt x="72" y="333"/>
                    <a:pt x="72" y="333"/>
                  </a:cubicBezTo>
                  <a:cubicBezTo>
                    <a:pt x="72" y="336"/>
                    <a:pt x="73" y="339"/>
                    <a:pt x="76" y="340"/>
                  </a:cubicBezTo>
                  <a:cubicBezTo>
                    <a:pt x="77" y="341"/>
                    <a:pt x="79" y="342"/>
                    <a:pt x="80" y="342"/>
                  </a:cubicBezTo>
                  <a:cubicBezTo>
                    <a:pt x="82" y="342"/>
                    <a:pt x="83" y="342"/>
                    <a:pt x="84" y="341"/>
                  </a:cubicBezTo>
                  <a:cubicBezTo>
                    <a:pt x="103" y="331"/>
                    <a:pt x="103" y="331"/>
                    <a:pt x="103" y="331"/>
                  </a:cubicBezTo>
                  <a:cubicBezTo>
                    <a:pt x="130" y="358"/>
                    <a:pt x="130" y="358"/>
                    <a:pt x="130" y="358"/>
                  </a:cubicBezTo>
                  <a:cubicBezTo>
                    <a:pt x="130" y="376"/>
                    <a:pt x="130" y="376"/>
                    <a:pt x="130" y="376"/>
                  </a:cubicBezTo>
                  <a:close/>
                  <a:moveTo>
                    <a:pt x="118" y="323"/>
                  </a:moveTo>
                  <a:cubicBezTo>
                    <a:pt x="139" y="312"/>
                    <a:pt x="139" y="312"/>
                    <a:pt x="139" y="312"/>
                  </a:cubicBezTo>
                  <a:cubicBezTo>
                    <a:pt x="159" y="323"/>
                    <a:pt x="159" y="323"/>
                    <a:pt x="159" y="323"/>
                  </a:cubicBezTo>
                  <a:cubicBezTo>
                    <a:pt x="139" y="343"/>
                    <a:pt x="139" y="343"/>
                    <a:pt x="139" y="343"/>
                  </a:cubicBezTo>
                  <a:lnTo>
                    <a:pt x="118" y="323"/>
                  </a:lnTo>
                  <a:close/>
                  <a:moveTo>
                    <a:pt x="261" y="376"/>
                  </a:moveTo>
                  <a:cubicBezTo>
                    <a:pt x="147" y="376"/>
                    <a:pt x="147" y="376"/>
                    <a:pt x="147" y="376"/>
                  </a:cubicBezTo>
                  <a:cubicBezTo>
                    <a:pt x="147" y="358"/>
                    <a:pt x="147" y="358"/>
                    <a:pt x="147" y="358"/>
                  </a:cubicBezTo>
                  <a:cubicBezTo>
                    <a:pt x="174" y="331"/>
                    <a:pt x="174" y="331"/>
                    <a:pt x="174" y="331"/>
                  </a:cubicBezTo>
                  <a:cubicBezTo>
                    <a:pt x="193" y="341"/>
                    <a:pt x="193" y="341"/>
                    <a:pt x="193" y="341"/>
                  </a:cubicBezTo>
                  <a:cubicBezTo>
                    <a:pt x="194" y="342"/>
                    <a:pt x="195" y="342"/>
                    <a:pt x="197" y="342"/>
                  </a:cubicBezTo>
                  <a:cubicBezTo>
                    <a:pt x="198" y="342"/>
                    <a:pt x="200" y="341"/>
                    <a:pt x="201" y="340"/>
                  </a:cubicBezTo>
                  <a:cubicBezTo>
                    <a:pt x="204" y="339"/>
                    <a:pt x="205" y="336"/>
                    <a:pt x="205" y="333"/>
                  </a:cubicBezTo>
                  <a:cubicBezTo>
                    <a:pt x="195" y="275"/>
                    <a:pt x="195" y="275"/>
                    <a:pt x="195" y="275"/>
                  </a:cubicBezTo>
                  <a:cubicBezTo>
                    <a:pt x="198" y="274"/>
                    <a:pt x="201" y="272"/>
                    <a:pt x="204" y="271"/>
                  </a:cubicBezTo>
                  <a:cubicBezTo>
                    <a:pt x="236" y="274"/>
                    <a:pt x="261" y="302"/>
                    <a:pt x="261" y="335"/>
                  </a:cubicBezTo>
                  <a:lnTo>
                    <a:pt x="261" y="376"/>
                  </a:lnTo>
                  <a:close/>
                </a:path>
              </a:pathLst>
            </a:custGeom>
            <a:solidFill>
              <a:srgbClr val="083A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</a:endParaRPr>
            </a:p>
          </p:txBody>
        </p:sp>
      </p:grp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61DD9C9-C780-A04D-91B5-B09FD8DB41D3}"/>
              </a:ext>
            </a:extLst>
          </p:cNvPr>
          <p:cNvCxnSpPr>
            <a:cxnSpLocks/>
          </p:cNvCxnSpPr>
          <p:nvPr/>
        </p:nvCxnSpPr>
        <p:spPr>
          <a:xfrm>
            <a:off x="0" y="1322696"/>
            <a:ext cx="973943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99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F1779A8-C535-4C00-959B-25B2888150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6835" y="2387515"/>
            <a:ext cx="2477027" cy="4434045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128004" y="2348214"/>
            <a:ext cx="8620004" cy="1191768"/>
            <a:chOff x="128004" y="2681589"/>
            <a:chExt cx="8620004" cy="1191768"/>
          </a:xfrm>
        </p:grpSpPr>
        <p:sp>
          <p:nvSpPr>
            <p:cNvPr id="21" name="Скругленный прямоугольник 20">
              <a:extLst>
                <a:ext uri="{FF2B5EF4-FFF2-40B4-BE49-F238E27FC236}">
                  <a16:creationId xmlns:a16="http://schemas.microsoft.com/office/drawing/2014/main" id="{204117FD-93C6-424E-9261-19CCEF5A10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5174" y="2681589"/>
              <a:ext cx="7922834" cy="1191768"/>
            </a:xfrm>
            <a:prstGeom prst="roundRect">
              <a:avLst>
                <a:gd name="adj" fmla="val 6260"/>
              </a:avLst>
            </a:prstGeom>
            <a:gradFill>
              <a:gsLst>
                <a:gs pos="0">
                  <a:schemeClr val="bg1">
                    <a:alpha val="10000"/>
                  </a:schemeClr>
                </a:gs>
                <a:gs pos="99000">
                  <a:schemeClr val="bg1">
                    <a:alpha val="35000"/>
                  </a:schemeClr>
                </a:gs>
              </a:gsLst>
              <a:lin ang="2700000" scaled="0"/>
            </a:gradFill>
            <a:ln w="19050">
              <a:gradFill>
                <a:gsLst>
                  <a:gs pos="0">
                    <a:schemeClr val="bg1">
                      <a:alpha val="15158"/>
                    </a:schemeClr>
                  </a:gs>
                  <a:gs pos="97000">
                    <a:schemeClr val="bg1">
                      <a:alpha val="23259"/>
                    </a:schemeClr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910788" y="2757330"/>
              <a:ext cx="7424975" cy="1040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Clr>
                  <a:srgbClr val="FF0000"/>
                </a:buClr>
                <a:buSzPct val="150000"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Клиента убеждают установить на мобильное устройство 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приложение удаленного 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управления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наиболее популярные: </a:t>
              </a:r>
              <a:r>
                <a:rPr lang="en" sz="1400" dirty="0">
                  <a:latin typeface="Arial" panose="020B0604020202020204" pitchFamily="34" charset="0"/>
                  <a:cs typeface="Arial" panose="020B0604020202020204" pitchFamily="34" charset="0"/>
                </a:rPr>
                <a:t>Quick Support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AnyDesk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или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AweSun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r>
                <a:rPr lang="e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и разрешить подключение к устройству «сотруднику б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анка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». Чаще всего предлогом для установки бывает удаление вирусов с устройства клиента, помощь в спасении средств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клиента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128004" y="2954000"/>
              <a:ext cx="697170" cy="646943"/>
              <a:chOff x="91074" y="3717181"/>
              <a:chExt cx="697170" cy="646943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13120" y="3717181"/>
                <a:ext cx="667928" cy="646943"/>
              </a:xfrm>
              <a:prstGeom prst="ellipse">
                <a:avLst/>
              </a:prstGeom>
              <a:gradFill>
                <a:gsLst>
                  <a:gs pos="0">
                    <a:srgbClr val="3E6CFB"/>
                  </a:gs>
                  <a:gs pos="97000">
                    <a:srgbClr val="0F36B2"/>
                  </a:gs>
                </a:gsLst>
                <a:lin ang="2700000" scaled="0"/>
              </a:gradFill>
              <a:ln w="12700">
                <a:noFill/>
              </a:ln>
              <a:effectLst>
                <a:outerShdw blurRad="50800" dist="38100" sx="98000" sy="98000" algn="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9074A294-AF2B-234E-9ACE-8768E6208690}"/>
                  </a:ext>
                </a:extLst>
              </p:cNvPr>
              <p:cNvSpPr/>
              <p:nvPr/>
            </p:nvSpPr>
            <p:spPr>
              <a:xfrm>
                <a:off x="91074" y="3886763"/>
                <a:ext cx="697170" cy="30777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8462" algn="ctr">
                  <a:spcAft>
                    <a:spcPts val="600"/>
                  </a:spcAft>
                </a:pPr>
                <a:r>
                  <a:rPr lang="ru-RU" sz="2000" b="1" dirty="0" smtClean="0">
                    <a:solidFill>
                      <a:schemeClr val="bg1"/>
                    </a:solidFill>
                    <a:latin typeface="VTB Group Demi Bold" panose="020B0503040504020204" pitchFamily="34" charset="0"/>
                  </a:rPr>
                  <a:t>01</a:t>
                </a:r>
                <a:endParaRPr lang="ru-RU" sz="14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9" name="Группа 28"/>
          <p:cNvGrpSpPr/>
          <p:nvPr/>
        </p:nvGrpSpPr>
        <p:grpSpPr>
          <a:xfrm>
            <a:off x="128004" y="3860437"/>
            <a:ext cx="8620004" cy="1019759"/>
            <a:chOff x="128004" y="2681589"/>
            <a:chExt cx="8620004" cy="1019759"/>
          </a:xfrm>
        </p:grpSpPr>
        <p:sp>
          <p:nvSpPr>
            <p:cNvPr id="30" name="Скругленный прямоугольник 29">
              <a:extLst>
                <a:ext uri="{FF2B5EF4-FFF2-40B4-BE49-F238E27FC236}">
                  <a16:creationId xmlns:a16="http://schemas.microsoft.com/office/drawing/2014/main" id="{204117FD-93C6-424E-9261-19CCEF5A10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5174" y="2681589"/>
              <a:ext cx="7922834" cy="1019759"/>
            </a:xfrm>
            <a:prstGeom prst="roundRect">
              <a:avLst>
                <a:gd name="adj" fmla="val 6260"/>
              </a:avLst>
            </a:prstGeom>
            <a:gradFill>
              <a:gsLst>
                <a:gs pos="0">
                  <a:schemeClr val="bg1">
                    <a:alpha val="10000"/>
                  </a:schemeClr>
                </a:gs>
                <a:gs pos="99000">
                  <a:schemeClr val="bg1">
                    <a:alpha val="35000"/>
                  </a:schemeClr>
                </a:gs>
              </a:gsLst>
              <a:lin ang="2700000" scaled="0"/>
            </a:gradFill>
            <a:ln w="19050">
              <a:gradFill>
                <a:gsLst>
                  <a:gs pos="0">
                    <a:schemeClr val="bg1">
                      <a:alpha val="15158"/>
                    </a:schemeClr>
                  </a:gs>
                  <a:gs pos="97000">
                    <a:schemeClr val="bg1">
                      <a:alpha val="23259"/>
                    </a:schemeClr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910788" y="2757330"/>
              <a:ext cx="742497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  <a:buSzPct val="150000"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В случае если устройство позволяет проводить операции удаленно, злоумышленники просят зайти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мобильное приложение и проверить сохранность средств, а затем перевернуть устройство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подождать, пока «сотрудники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банка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» удалят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вирусы 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128004" y="2858750"/>
              <a:ext cx="697170" cy="646943"/>
              <a:chOff x="91074" y="3621931"/>
              <a:chExt cx="697170" cy="646943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13120" y="3621931"/>
                <a:ext cx="667928" cy="646943"/>
              </a:xfrm>
              <a:prstGeom prst="ellipse">
                <a:avLst/>
              </a:prstGeom>
              <a:gradFill>
                <a:gsLst>
                  <a:gs pos="0">
                    <a:srgbClr val="3E6CFB"/>
                  </a:gs>
                  <a:gs pos="97000">
                    <a:srgbClr val="0F36B2"/>
                  </a:gs>
                </a:gsLst>
                <a:lin ang="2700000" scaled="0"/>
              </a:gradFill>
              <a:ln w="12700">
                <a:noFill/>
              </a:ln>
              <a:effectLst>
                <a:outerShdw blurRad="50800" dist="38100" sx="98000" sy="98000" algn="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9074A294-AF2B-234E-9ACE-8768E6208690}"/>
                  </a:ext>
                </a:extLst>
              </p:cNvPr>
              <p:cNvSpPr/>
              <p:nvPr/>
            </p:nvSpPr>
            <p:spPr>
              <a:xfrm>
                <a:off x="91074" y="3791513"/>
                <a:ext cx="697170" cy="30777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8462" algn="ctr">
                  <a:spcAft>
                    <a:spcPts val="600"/>
                  </a:spcAft>
                </a:pPr>
                <a:r>
                  <a:rPr lang="ru-RU" sz="2000" b="1" dirty="0" smtClean="0">
                    <a:solidFill>
                      <a:schemeClr val="bg1"/>
                    </a:solidFill>
                    <a:latin typeface="VTB Group Demi Bold" panose="020B0503040504020204" pitchFamily="34" charset="0"/>
                  </a:rPr>
                  <a:t>02</a:t>
                </a:r>
                <a:endParaRPr lang="ru-RU" sz="14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5" name="Группа 34"/>
          <p:cNvGrpSpPr/>
          <p:nvPr/>
        </p:nvGrpSpPr>
        <p:grpSpPr>
          <a:xfrm>
            <a:off x="128004" y="5200650"/>
            <a:ext cx="8620004" cy="1191768"/>
            <a:chOff x="128004" y="2681589"/>
            <a:chExt cx="8620004" cy="1191768"/>
          </a:xfrm>
        </p:grpSpPr>
        <p:sp>
          <p:nvSpPr>
            <p:cNvPr id="36" name="Скругленный прямоугольник 35">
              <a:extLst>
                <a:ext uri="{FF2B5EF4-FFF2-40B4-BE49-F238E27FC236}">
                  <a16:creationId xmlns:a16="http://schemas.microsoft.com/office/drawing/2014/main" id="{204117FD-93C6-424E-9261-19CCEF5A10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5174" y="2681589"/>
              <a:ext cx="7922834" cy="1191768"/>
            </a:xfrm>
            <a:prstGeom prst="roundRect">
              <a:avLst>
                <a:gd name="adj" fmla="val 6260"/>
              </a:avLst>
            </a:prstGeom>
            <a:gradFill>
              <a:gsLst>
                <a:gs pos="0">
                  <a:schemeClr val="bg1">
                    <a:alpha val="10000"/>
                  </a:schemeClr>
                </a:gs>
                <a:gs pos="99000">
                  <a:schemeClr val="bg1">
                    <a:alpha val="35000"/>
                  </a:schemeClr>
                </a:gs>
              </a:gsLst>
              <a:lin ang="2700000" scaled="0"/>
            </a:gradFill>
            <a:ln w="19050">
              <a:gradFill>
                <a:gsLst>
                  <a:gs pos="0">
                    <a:schemeClr val="bg1">
                      <a:alpha val="15158"/>
                    </a:schemeClr>
                  </a:gs>
                  <a:gs pos="97000">
                    <a:schemeClr val="bg1">
                      <a:alpha val="23259"/>
                    </a:schemeClr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910788" y="2757330"/>
              <a:ext cx="7424975" cy="1040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Clr>
                  <a:srgbClr val="FF0000"/>
                </a:buClr>
                <a:buSzPct val="150000"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В это время злоумышленники проводят списания через мобильное приложение клиента.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Если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мобильное приложение не позволяет проводить удаленное управление через программу</a:t>
              </a:r>
              <a:r>
                <a:rPr lang="en" sz="1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только транслировать экран, злоумышленники убеждают клиента перевести средства на «безопасный счет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8" name="Группа 37"/>
            <p:cNvGrpSpPr/>
            <p:nvPr/>
          </p:nvGrpSpPr>
          <p:grpSpPr>
            <a:xfrm>
              <a:off x="128004" y="2954000"/>
              <a:ext cx="697170" cy="646943"/>
              <a:chOff x="91074" y="3717181"/>
              <a:chExt cx="697170" cy="646943"/>
            </a:xfrm>
          </p:grpSpPr>
          <p:sp>
            <p:nvSpPr>
              <p:cNvPr id="39" name="Овал 38"/>
              <p:cNvSpPr/>
              <p:nvPr/>
            </p:nvSpPr>
            <p:spPr>
              <a:xfrm>
                <a:off x="113120" y="3717181"/>
                <a:ext cx="667928" cy="646943"/>
              </a:xfrm>
              <a:prstGeom prst="ellipse">
                <a:avLst/>
              </a:prstGeom>
              <a:gradFill>
                <a:gsLst>
                  <a:gs pos="0">
                    <a:srgbClr val="3E6CFB"/>
                  </a:gs>
                  <a:gs pos="97000">
                    <a:srgbClr val="0F36B2"/>
                  </a:gs>
                </a:gsLst>
                <a:lin ang="2700000" scaled="0"/>
              </a:gradFill>
              <a:ln w="12700">
                <a:noFill/>
              </a:ln>
              <a:effectLst>
                <a:outerShdw blurRad="50800" dist="38100" sx="98000" sy="98000" algn="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9074A294-AF2B-234E-9ACE-8768E6208690}"/>
                  </a:ext>
                </a:extLst>
              </p:cNvPr>
              <p:cNvSpPr/>
              <p:nvPr/>
            </p:nvSpPr>
            <p:spPr>
              <a:xfrm>
                <a:off x="91074" y="3886763"/>
                <a:ext cx="697170" cy="30777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8462" algn="ctr">
                  <a:spcAft>
                    <a:spcPts val="600"/>
                  </a:spcAft>
                </a:pPr>
                <a:r>
                  <a:rPr lang="ru-RU" sz="2000" b="1" dirty="0" smtClean="0">
                    <a:solidFill>
                      <a:schemeClr val="bg1"/>
                    </a:solidFill>
                    <a:latin typeface="+mj-lt"/>
                  </a:rPr>
                  <a:t>03</a:t>
                </a:r>
                <a:endParaRPr lang="ru-RU" sz="20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6344992-488E-0741-A14E-FB25797201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07480">
            <a:off x="11995800" y="1914432"/>
            <a:ext cx="392400" cy="3924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5195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E80DC4CA-EF45-2C49-99A7-78DF08BA99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85" y="3435656"/>
            <a:ext cx="7052046" cy="3422344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2778589-02B7-2249-BE26-9C34D8BCA7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68430" y="965508"/>
            <a:ext cx="12192000" cy="6858000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09EBFD2-0BA0-F343-BEF5-5713376DEFB0}"/>
              </a:ext>
            </a:extLst>
          </p:cNvPr>
          <p:cNvGrpSpPr/>
          <p:nvPr/>
        </p:nvGrpSpPr>
        <p:grpSpPr>
          <a:xfrm rot="6232286">
            <a:off x="457623" y="502715"/>
            <a:ext cx="6347780" cy="6347780"/>
            <a:chOff x="6516153" y="1648570"/>
            <a:chExt cx="6347780" cy="6347780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C526F598-ADE1-7641-8FBD-45F7951AB254}"/>
                </a:ext>
              </a:extLst>
            </p:cNvPr>
            <p:cNvSpPr/>
            <p:nvPr/>
          </p:nvSpPr>
          <p:spPr>
            <a:xfrm rot="11635797">
              <a:off x="6864000" y="1996417"/>
              <a:ext cx="5652086" cy="5652086"/>
            </a:xfrm>
            <a:prstGeom prst="ellipse">
              <a:avLst/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BD0D2CB5-1013-CE4B-9C40-D7B2978FC2D0}"/>
                </a:ext>
              </a:extLst>
            </p:cNvPr>
            <p:cNvSpPr/>
            <p:nvPr/>
          </p:nvSpPr>
          <p:spPr>
            <a:xfrm rot="11743468">
              <a:off x="7240174" y="2372591"/>
              <a:ext cx="4899738" cy="4899738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26825"/>
                  </a:schemeClr>
                </a:gs>
              </a:gsLst>
              <a:lin ang="5400000" scaled="1"/>
            </a:gradFill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365CFD8C-022D-7D44-8129-F7EC5890C1EE}"/>
                </a:ext>
              </a:extLst>
            </p:cNvPr>
            <p:cNvSpPr/>
            <p:nvPr/>
          </p:nvSpPr>
          <p:spPr>
            <a:xfrm rot="11217906">
              <a:off x="6516153" y="1648570"/>
              <a:ext cx="6347780" cy="6347780"/>
            </a:xfrm>
            <a:prstGeom prst="ellipse">
              <a:avLst/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A6344992-488E-0741-A14E-FB25797201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655" y="5775482"/>
            <a:ext cx="392400" cy="392400"/>
          </a:xfrm>
          <a:prstGeom prst="rect">
            <a:avLst/>
          </a:prstGeom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8869A-546D-4D45-B8A9-633DA10D6637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8813" y="633109"/>
            <a:ext cx="7928927" cy="332399"/>
          </a:xfrm>
        </p:spPr>
        <p:txBody>
          <a:bodyPr/>
          <a:lstStyle/>
          <a:p>
            <a:r>
              <a:rPr lang="ru-RU" dirty="0"/>
              <a:t>Токенизация </a:t>
            </a:r>
            <a:r>
              <a:rPr lang="ru-RU" dirty="0" smtClean="0"/>
              <a:t>карты</a:t>
            </a:r>
            <a:endParaRPr lang="ru-RU" dirty="0"/>
          </a:p>
        </p:txBody>
      </p:sp>
      <p:grpSp>
        <p:nvGrpSpPr>
          <p:cNvPr id="41" name="Группа 40"/>
          <p:cNvGrpSpPr/>
          <p:nvPr/>
        </p:nvGrpSpPr>
        <p:grpSpPr>
          <a:xfrm rot="884978">
            <a:off x="1583254" y="1045739"/>
            <a:ext cx="3617175" cy="5667486"/>
            <a:chOff x="3388776" y="958021"/>
            <a:chExt cx="2113710" cy="3311817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7426" y="1098305"/>
              <a:ext cx="1380370" cy="2989634"/>
            </a:xfrm>
            <a:prstGeom prst="roundRect">
              <a:avLst>
                <a:gd name="adj" fmla="val 3982"/>
              </a:avLst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776" y="958021"/>
              <a:ext cx="2113710" cy="3311817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5695962" y="1092555"/>
            <a:ext cx="4659699" cy="1002115"/>
            <a:chOff x="6873489" y="1140986"/>
            <a:chExt cx="4659699" cy="1002115"/>
          </a:xfrm>
        </p:grpSpPr>
        <p:pic>
          <p:nvPicPr>
            <p:cNvPr id="48" name="Image 5" descr="preencoded.png"/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6981898" y="1140986"/>
              <a:ext cx="4551290" cy="1002115"/>
            </a:xfrm>
            <a:prstGeom prst="rect">
              <a:avLst/>
            </a:prstGeom>
            <a:noFill/>
            <a:effectLst/>
          </p:spPr>
        </p:pic>
        <p:sp>
          <p:nvSpPr>
            <p:cNvPr id="50" name="Объект 2">
              <a:extLst>
                <a:ext uri="{FF2B5EF4-FFF2-40B4-BE49-F238E27FC236}">
                  <a16:creationId xmlns:a16="http://schemas.microsoft.com/office/drawing/2014/main" id="{1B333F21-E403-4C13-ACB3-9063097D89B6}"/>
                </a:ext>
              </a:extLst>
            </p:cNvPr>
            <p:cNvSpPr txBox="1">
              <a:spLocks/>
            </p:cNvSpPr>
            <p:nvPr/>
          </p:nvSpPr>
          <p:spPr>
            <a:xfrm>
              <a:off x="7292215" y="1213042"/>
              <a:ext cx="3995341" cy="88109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SB Sans Display Light" panose="020B0303040504020204" pitchFamily="34" charset="0"/>
                  <a:ea typeface="+mn-ea"/>
                  <a:cs typeface="SB Sans Display Light" panose="020B030304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SB Sans Display Light" panose="020B0303040504020204" pitchFamily="34" charset="0"/>
                  <a:ea typeface="+mn-ea"/>
                  <a:cs typeface="SB Sans Display Light" panose="020B0303040504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SB Sans Display Light" panose="020B0303040504020204" pitchFamily="34" charset="0"/>
                  <a:ea typeface="+mn-ea"/>
                  <a:cs typeface="SB Sans Display Light" panose="020B0303040504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B Sans Display Light" panose="020B0303040504020204" pitchFamily="34" charset="0"/>
                  <a:ea typeface="+mn-ea"/>
                  <a:cs typeface="SB Sans Display Light" panose="020B0303040504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B Sans Display Light" panose="020B0303040504020204" pitchFamily="34" charset="0"/>
                  <a:ea typeface="+mn-ea"/>
                  <a:cs typeface="SB Sans Display Light" panose="020B0303040504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spcBef>
                  <a:spcPts val="0"/>
                </a:spcBef>
                <a:buClr>
                  <a:srgbClr val="FF0000"/>
                </a:buClr>
                <a:buSzPct val="150000"/>
                <a:buNone/>
              </a:pPr>
              <a:r>
                <a:rPr lang="ru-RU" sz="1600" dirty="0">
                  <a:latin typeface="+mn-lt"/>
                  <a:cs typeface="Arial" panose="020B0604020202020204" pitchFamily="34" charset="0"/>
                </a:rPr>
                <a:t>Звонок клиенту от сотрудника «Службы безопасности» и сообщение о попытке </a:t>
              </a:r>
            </a:p>
            <a:p>
              <a:pPr marL="0" indent="0">
                <a:lnSpc>
                  <a:spcPct val="110000"/>
                </a:lnSpc>
                <a:spcBef>
                  <a:spcPts val="0"/>
                </a:spcBef>
                <a:buClr>
                  <a:srgbClr val="FF0000"/>
                </a:buClr>
                <a:buSzPct val="150000"/>
                <a:buNone/>
              </a:pPr>
              <a:r>
                <a:rPr lang="ru-RU" sz="1600" dirty="0">
                  <a:latin typeface="+mn-lt"/>
                  <a:cs typeface="Arial" panose="020B0604020202020204" pitchFamily="34" charset="0"/>
                </a:rPr>
                <a:t>совершения операции по его </a:t>
              </a:r>
              <a:r>
                <a:rPr lang="ru-RU" sz="1600" dirty="0" smtClean="0">
                  <a:latin typeface="+mn-lt"/>
                  <a:cs typeface="Arial" panose="020B0604020202020204" pitchFamily="34" charset="0"/>
                </a:rPr>
                <a:t>карте</a:t>
              </a:r>
              <a:endParaRPr lang="ru-RU" sz="1600" dirty="0">
                <a:latin typeface="+mn-lt"/>
                <a:cs typeface="Arial" panose="020B0604020202020204" pitchFamily="34" charset="0"/>
              </a:endParaRPr>
            </a:p>
          </p:txBody>
        </p:sp>
        <p:grpSp>
          <p:nvGrpSpPr>
            <p:cNvPr id="52" name="Группа 51"/>
            <p:cNvGrpSpPr/>
            <p:nvPr/>
          </p:nvGrpSpPr>
          <p:grpSpPr>
            <a:xfrm>
              <a:off x="6873489" y="1377637"/>
              <a:ext cx="424446" cy="389757"/>
              <a:chOff x="234367" y="3908525"/>
              <a:chExt cx="424446" cy="389757"/>
            </a:xfrm>
          </p:grpSpPr>
          <p:sp>
            <p:nvSpPr>
              <p:cNvPr id="53" name="Овал 52"/>
              <p:cNvSpPr/>
              <p:nvPr/>
            </p:nvSpPr>
            <p:spPr>
              <a:xfrm>
                <a:off x="256413" y="3908525"/>
                <a:ext cx="402400" cy="389757"/>
              </a:xfrm>
              <a:prstGeom prst="ellipse">
                <a:avLst/>
              </a:prstGeom>
              <a:gradFill>
                <a:gsLst>
                  <a:gs pos="0">
                    <a:srgbClr val="3E6CFB"/>
                  </a:gs>
                  <a:gs pos="97000">
                    <a:srgbClr val="0F36B2"/>
                  </a:gs>
                </a:gsLst>
                <a:lin ang="2700000" scaled="0"/>
              </a:gradFill>
              <a:ln w="12700">
                <a:noFill/>
              </a:ln>
              <a:effectLst>
                <a:outerShdw blurRad="50800" dist="38100" sx="98000" sy="98000" algn="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4" name="Прямоугольник 53">
                <a:extLst>
                  <a:ext uri="{FF2B5EF4-FFF2-40B4-BE49-F238E27FC236}">
                    <a16:creationId xmlns:a16="http://schemas.microsoft.com/office/drawing/2014/main" id="{9074A294-AF2B-234E-9ACE-8768E6208690}"/>
                  </a:ext>
                </a:extLst>
              </p:cNvPr>
              <p:cNvSpPr/>
              <p:nvPr/>
            </p:nvSpPr>
            <p:spPr>
              <a:xfrm>
                <a:off x="234367" y="3984323"/>
                <a:ext cx="420017" cy="24622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8462" algn="ctr">
                  <a:spcAft>
                    <a:spcPts val="600"/>
                  </a:spcAft>
                </a:pPr>
                <a:r>
                  <a:rPr lang="ru-RU" sz="1600" b="1" dirty="0" smtClean="0">
                    <a:solidFill>
                      <a:schemeClr val="bg1"/>
                    </a:solidFill>
                    <a:latin typeface="VTB Group Demi Bold" panose="020B0503040504020204" pitchFamily="34" charset="0"/>
                  </a:rPr>
                  <a:t>01</a:t>
                </a: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6541731" y="2594192"/>
            <a:ext cx="5342604" cy="1201582"/>
            <a:chOff x="6157615" y="2596039"/>
            <a:chExt cx="5342604" cy="1201582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6214928" y="2596039"/>
              <a:ext cx="5285291" cy="1201582"/>
              <a:chOff x="7724490" y="2574926"/>
              <a:chExt cx="3886223" cy="1201582"/>
            </a:xfrm>
          </p:grpSpPr>
          <p:pic>
            <p:nvPicPr>
              <p:cNvPr id="59" name="Image 5" descr="preencoded.png"/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7724490" y="2574926"/>
                <a:ext cx="3886223" cy="1194878"/>
              </a:xfrm>
              <a:prstGeom prst="rect">
                <a:avLst/>
              </a:prstGeom>
            </p:spPr>
          </p:pic>
          <p:sp>
            <p:nvSpPr>
              <p:cNvPr id="61" name="Прямоугольник 60"/>
              <p:cNvSpPr/>
              <p:nvPr/>
            </p:nvSpPr>
            <p:spPr>
              <a:xfrm>
                <a:off x="8032587" y="2600802"/>
                <a:ext cx="3578126" cy="11757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  <a:buClr>
                    <a:srgbClr val="FF0000"/>
                  </a:buClr>
                  <a:buSzPct val="150000"/>
                </a:pPr>
                <a:r>
                  <a:rPr lang="ru-RU" sz="16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Для спасения денежных средств клиента </a:t>
                </a:r>
                <a:r>
                  <a:rPr lang="ru-RU" sz="16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 убеждают «выпустить </a:t>
                </a:r>
                <a:r>
                  <a:rPr lang="ru-RU" sz="16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новую </a:t>
                </a:r>
                <a:r>
                  <a:rPr lang="ru-RU" sz="16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карту». На самом </a:t>
                </a:r>
                <a:r>
                  <a:rPr lang="ru-RU" sz="16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деле клиент </a:t>
                </a:r>
                <a:r>
                  <a:rPr lang="ru-RU" sz="1600" dirty="0" err="1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токенизирует</a:t>
                </a:r>
                <a:r>
                  <a:rPr lang="ru-RU" sz="16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(привязывает) у </a:t>
                </a:r>
                <a:r>
                  <a:rPr lang="ru-RU" sz="16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себя на </a:t>
                </a:r>
                <a:r>
                  <a:rPr lang="ru-RU" sz="16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устройстве карту мошенников</a:t>
                </a:r>
              </a:p>
            </p:txBody>
          </p:sp>
        </p:grpSp>
        <p:grpSp>
          <p:nvGrpSpPr>
            <p:cNvPr id="62" name="Группа 61"/>
            <p:cNvGrpSpPr/>
            <p:nvPr/>
          </p:nvGrpSpPr>
          <p:grpSpPr>
            <a:xfrm>
              <a:off x="6157615" y="2998599"/>
              <a:ext cx="424446" cy="389757"/>
              <a:chOff x="234367" y="3908525"/>
              <a:chExt cx="424446" cy="389757"/>
            </a:xfrm>
          </p:grpSpPr>
          <p:sp>
            <p:nvSpPr>
              <p:cNvPr id="63" name="Овал 62"/>
              <p:cNvSpPr/>
              <p:nvPr/>
            </p:nvSpPr>
            <p:spPr>
              <a:xfrm>
                <a:off x="256413" y="3908525"/>
                <a:ext cx="402400" cy="389757"/>
              </a:xfrm>
              <a:prstGeom prst="ellipse">
                <a:avLst/>
              </a:prstGeom>
              <a:gradFill>
                <a:gsLst>
                  <a:gs pos="0">
                    <a:srgbClr val="3E6CFB"/>
                  </a:gs>
                  <a:gs pos="97000">
                    <a:srgbClr val="0F36B2"/>
                  </a:gs>
                </a:gsLst>
                <a:lin ang="2700000" scaled="0"/>
              </a:gradFill>
              <a:ln w="12700">
                <a:noFill/>
              </a:ln>
              <a:effectLst>
                <a:outerShdw blurRad="50800" dist="38100" sx="98000" sy="98000" algn="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4" name="Прямоугольник 63">
                <a:extLst>
                  <a:ext uri="{FF2B5EF4-FFF2-40B4-BE49-F238E27FC236}">
                    <a16:creationId xmlns:a16="http://schemas.microsoft.com/office/drawing/2014/main" id="{9074A294-AF2B-234E-9ACE-8768E6208690}"/>
                  </a:ext>
                </a:extLst>
              </p:cNvPr>
              <p:cNvSpPr/>
              <p:nvPr/>
            </p:nvSpPr>
            <p:spPr>
              <a:xfrm>
                <a:off x="234367" y="3984323"/>
                <a:ext cx="420017" cy="24622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8462" algn="ctr">
                  <a:spcAft>
                    <a:spcPts val="600"/>
                  </a:spcAft>
                </a:pPr>
                <a:r>
                  <a:rPr lang="ru-RU" sz="1600" b="1" dirty="0" smtClean="0">
                    <a:solidFill>
                      <a:schemeClr val="bg1"/>
                    </a:solidFill>
                    <a:latin typeface="VTB Group Demi Bold" panose="020B0503040504020204" pitchFamily="34" charset="0"/>
                  </a:rPr>
                  <a:t>02</a:t>
                </a: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6599043" y="4099318"/>
            <a:ext cx="5285291" cy="967266"/>
            <a:chOff x="7734295" y="4171190"/>
            <a:chExt cx="5285291" cy="967266"/>
          </a:xfrm>
        </p:grpSpPr>
        <p:pic>
          <p:nvPicPr>
            <p:cNvPr id="66" name="Image 5" descr="preencoded.png"/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7734295" y="4171190"/>
              <a:ext cx="5285291" cy="967266"/>
            </a:xfrm>
            <a:prstGeom prst="rect">
              <a:avLst/>
            </a:prstGeom>
          </p:spPr>
        </p:pic>
        <p:sp>
          <p:nvSpPr>
            <p:cNvPr id="68" name="Прямоугольник 67"/>
            <p:cNvSpPr/>
            <p:nvPr/>
          </p:nvSpPr>
          <p:spPr>
            <a:xfrm>
              <a:off x="8039607" y="4224341"/>
              <a:ext cx="4979979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Clr>
                  <a:srgbClr val="FF0000"/>
                </a:buClr>
                <a:buSzPct val="150000"/>
              </a:pPr>
              <a:r>
                <a:rPr lang="ru-RU" sz="1600" dirty="0">
                  <a:cs typeface="Arial" panose="020B0604020202020204" pitchFamily="34" charset="0"/>
                </a:rPr>
                <a:t>Для успешной токенизации клиенту сообщают одноразовый </a:t>
              </a:r>
              <a:r>
                <a:rPr lang="ru-RU" sz="1600" dirty="0" smtClean="0">
                  <a:cs typeface="Arial" panose="020B0604020202020204" pitchFamily="34" charset="0"/>
                </a:rPr>
                <a:t>пароль(он </a:t>
              </a:r>
              <a:r>
                <a:rPr lang="ru-RU" sz="1600" dirty="0">
                  <a:cs typeface="Arial" panose="020B0604020202020204" pitchFamily="34" charset="0"/>
                </a:rPr>
                <a:t>приходит мошенникам</a:t>
              </a:r>
              <a:r>
                <a:rPr lang="en-US" sz="1600" dirty="0">
                  <a:cs typeface="Arial" panose="020B0604020202020204" pitchFamily="34" charset="0"/>
                </a:rPr>
                <a:t>,</a:t>
              </a:r>
              <a:r>
                <a:rPr lang="ru-RU" sz="1600" dirty="0">
                  <a:cs typeface="Arial" panose="020B0604020202020204" pitchFamily="34" charset="0"/>
                </a:rPr>
                <a:t> так как токенизируется их карта</a:t>
              </a:r>
              <a:r>
                <a:rPr lang="ru-RU" sz="1600" dirty="0" smtClean="0">
                  <a:cs typeface="Arial" panose="020B0604020202020204" pitchFamily="34" charset="0"/>
                </a:rPr>
                <a:t>)</a:t>
              </a:r>
              <a:endParaRPr lang="ru-RU" sz="16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6556727" y="4396366"/>
            <a:ext cx="424446" cy="389757"/>
            <a:chOff x="234367" y="3908525"/>
            <a:chExt cx="424446" cy="389757"/>
          </a:xfrm>
        </p:grpSpPr>
        <p:sp>
          <p:nvSpPr>
            <p:cNvPr id="70" name="Овал 69"/>
            <p:cNvSpPr/>
            <p:nvPr/>
          </p:nvSpPr>
          <p:spPr>
            <a:xfrm>
              <a:off x="256413" y="3908525"/>
              <a:ext cx="402400" cy="389757"/>
            </a:xfrm>
            <a:prstGeom prst="ellipse">
              <a:avLst/>
            </a:prstGeom>
            <a:gradFill>
              <a:gsLst>
                <a:gs pos="0">
                  <a:srgbClr val="3E6CFB"/>
                </a:gs>
                <a:gs pos="97000">
                  <a:srgbClr val="0F36B2"/>
                </a:gs>
              </a:gsLst>
              <a:lin ang="2700000" scaled="0"/>
            </a:gradFill>
            <a:ln w="12700">
              <a:noFill/>
            </a:ln>
            <a:effectLst>
              <a:outerShdw blurRad="50800" dist="38100" sx="98000" sy="98000" algn="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9074A294-AF2B-234E-9ACE-8768E6208690}"/>
                </a:ext>
              </a:extLst>
            </p:cNvPr>
            <p:cNvSpPr/>
            <p:nvPr/>
          </p:nvSpPr>
          <p:spPr>
            <a:xfrm>
              <a:off x="234367" y="3984323"/>
              <a:ext cx="420017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8462" algn="ctr">
                <a:spcAft>
                  <a:spcPts val="600"/>
                </a:spcAft>
              </a:pPr>
              <a:r>
                <a:rPr lang="ru-RU" sz="1600" b="1" dirty="0" smtClean="0">
                  <a:solidFill>
                    <a:schemeClr val="bg1"/>
                  </a:solidFill>
                  <a:latin typeface="VTB Group Demi Bold" panose="020B0503040504020204" pitchFamily="34" charset="0"/>
                </a:rPr>
                <a:t>03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718008" y="5577678"/>
            <a:ext cx="4637653" cy="975291"/>
            <a:chOff x="6861607" y="5356319"/>
            <a:chExt cx="4637653" cy="975291"/>
          </a:xfrm>
        </p:grpSpPr>
        <p:pic>
          <p:nvPicPr>
            <p:cNvPr id="73" name="Image 5" descr="preencoded.png"/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6970396" y="5356319"/>
              <a:ext cx="4528864" cy="975291"/>
            </a:xfrm>
            <a:prstGeom prst="rect">
              <a:avLst/>
            </a:prstGeom>
          </p:spPr>
        </p:pic>
        <p:sp>
          <p:nvSpPr>
            <p:cNvPr id="75" name="Прямоугольник 74"/>
            <p:cNvSpPr/>
            <p:nvPr/>
          </p:nvSpPr>
          <p:spPr>
            <a:xfrm>
              <a:off x="7238458" y="5394074"/>
              <a:ext cx="4239114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10000"/>
                </a:lnSpc>
                <a:buClr>
                  <a:srgbClr val="FF0000"/>
                </a:buClr>
                <a:buSzPct val="150000"/>
              </a:pPr>
              <a:r>
                <a:rPr lang="ru-RU" sz="1600" dirty="0">
                  <a:solidFill>
                    <a:prstClr val="black"/>
                  </a:solidFill>
                  <a:cs typeface="Arial" panose="020B0604020202020204" pitchFamily="34" charset="0"/>
                </a:rPr>
                <a:t>Далее клиента убеждают снять все деньги </a:t>
              </a:r>
              <a:r>
                <a:rPr lang="ru-RU" sz="16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со </a:t>
              </a:r>
              <a:r>
                <a:rPr lang="ru-RU" sz="1600" dirty="0">
                  <a:solidFill>
                    <a:prstClr val="black"/>
                  </a:solidFill>
                  <a:cs typeface="Arial" panose="020B0604020202020204" pitchFamily="34" charset="0"/>
                </a:rPr>
                <a:t>счетов и внести их на новую карту через банкомат используя токен</a:t>
              </a:r>
            </a:p>
          </p:txBody>
        </p:sp>
        <p:grpSp>
          <p:nvGrpSpPr>
            <p:cNvPr id="76" name="Группа 75"/>
            <p:cNvGrpSpPr/>
            <p:nvPr/>
          </p:nvGrpSpPr>
          <p:grpSpPr>
            <a:xfrm>
              <a:off x="6861607" y="5619277"/>
              <a:ext cx="424446" cy="389757"/>
              <a:chOff x="234367" y="3970310"/>
              <a:chExt cx="424446" cy="389757"/>
            </a:xfrm>
          </p:grpSpPr>
          <p:sp>
            <p:nvSpPr>
              <p:cNvPr id="77" name="Овал 76"/>
              <p:cNvSpPr/>
              <p:nvPr/>
            </p:nvSpPr>
            <p:spPr>
              <a:xfrm>
                <a:off x="256413" y="3970310"/>
                <a:ext cx="402400" cy="389757"/>
              </a:xfrm>
              <a:prstGeom prst="ellipse">
                <a:avLst/>
              </a:prstGeom>
              <a:gradFill>
                <a:gsLst>
                  <a:gs pos="0">
                    <a:srgbClr val="3E6CFB"/>
                  </a:gs>
                  <a:gs pos="97000">
                    <a:srgbClr val="0F36B2"/>
                  </a:gs>
                </a:gsLst>
                <a:lin ang="2700000" scaled="0"/>
              </a:gradFill>
              <a:ln w="12700">
                <a:noFill/>
              </a:ln>
              <a:effectLst>
                <a:outerShdw blurRad="50800" dist="38100" sx="98000" sy="98000" algn="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8" name="Прямоугольник 77">
                <a:extLst>
                  <a:ext uri="{FF2B5EF4-FFF2-40B4-BE49-F238E27FC236}">
                    <a16:creationId xmlns:a16="http://schemas.microsoft.com/office/drawing/2014/main" id="{9074A294-AF2B-234E-9ACE-8768E6208690}"/>
                  </a:ext>
                </a:extLst>
              </p:cNvPr>
              <p:cNvSpPr/>
              <p:nvPr/>
            </p:nvSpPr>
            <p:spPr>
              <a:xfrm>
                <a:off x="234367" y="4033751"/>
                <a:ext cx="420017" cy="24622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8462" algn="ctr">
                  <a:spcAft>
                    <a:spcPts val="600"/>
                  </a:spcAft>
                </a:pPr>
                <a:r>
                  <a:rPr lang="ru-RU" sz="1600" b="1" dirty="0" smtClean="0">
                    <a:solidFill>
                      <a:schemeClr val="bg1"/>
                    </a:solidFill>
                    <a:latin typeface="VTB Group Demi Bold" panose="020B0503040504020204" pitchFamily="34" charset="0"/>
                  </a:rPr>
                  <a:t>04</a:t>
                </a:r>
              </a:p>
            </p:txBody>
          </p:sp>
        </p:grpSp>
      </p:grp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62FB9A27-D07D-8343-85F2-203B2D92E16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780" y="2349688"/>
            <a:ext cx="470611" cy="47061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4567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Скругленный прямоугольник 63">
            <a:extLst>
              <a:ext uri="{FF2B5EF4-FFF2-40B4-BE49-F238E27FC236}">
                <a16:creationId xmlns:a16="http://schemas.microsoft.com/office/drawing/2014/main" id="{03ABE0F1-7A38-7A42-B28B-60F98803B81D}"/>
              </a:ext>
            </a:extLst>
          </p:cNvPr>
          <p:cNvSpPr>
            <a:spLocks noChangeAspect="1"/>
          </p:cNvSpPr>
          <p:nvPr/>
        </p:nvSpPr>
        <p:spPr>
          <a:xfrm>
            <a:off x="-397786" y="1891616"/>
            <a:ext cx="11930974" cy="3566694"/>
          </a:xfrm>
          <a:prstGeom prst="roundRect">
            <a:avLst>
              <a:gd name="adj" fmla="val 6260"/>
            </a:avLst>
          </a:prstGeom>
          <a:gradFill>
            <a:gsLst>
              <a:gs pos="0">
                <a:schemeClr val="bg1">
                  <a:alpha val="10000"/>
                </a:schemeClr>
              </a:gs>
              <a:gs pos="99000">
                <a:schemeClr val="bg1">
                  <a:alpha val="35000"/>
                </a:schemeClr>
              </a:gs>
            </a:gsLst>
            <a:lin ang="2700000" scaled="0"/>
          </a:gradFill>
          <a:ln w="19050">
            <a:gradFill>
              <a:gsLst>
                <a:gs pos="0">
                  <a:schemeClr val="bg1">
                    <a:alpha val="15158"/>
                  </a:schemeClr>
                </a:gs>
                <a:gs pos="97000">
                  <a:schemeClr val="bg1">
                    <a:alpha val="23259"/>
                  </a:schemeClr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B83555EF-601A-F042-A060-893B91E534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01635" y="3205302"/>
            <a:ext cx="6274215" cy="3600741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3A58AE7-D6B0-4473-93FA-3D7B6E3FDD5A}"/>
              </a:ext>
            </a:extLst>
          </p:cNvPr>
          <p:cNvGrpSpPr/>
          <p:nvPr/>
        </p:nvGrpSpPr>
        <p:grpSpPr>
          <a:xfrm rot="20700000">
            <a:off x="-73461" y="3227111"/>
            <a:ext cx="4538252" cy="4538252"/>
            <a:chOff x="6864000" y="1996417"/>
            <a:chExt cx="5652086" cy="5652086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17C84791-4814-4F99-9395-8A5E4571F6F2}"/>
                </a:ext>
              </a:extLst>
            </p:cNvPr>
            <p:cNvSpPr/>
            <p:nvPr/>
          </p:nvSpPr>
          <p:spPr>
            <a:xfrm rot="11635797">
              <a:off x="6864000" y="1996417"/>
              <a:ext cx="5652086" cy="5652086"/>
            </a:xfrm>
            <a:prstGeom prst="ellipse">
              <a:avLst/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A8B84ED6-C643-47A4-AA6E-5DD013A61528}"/>
                </a:ext>
              </a:extLst>
            </p:cNvPr>
            <p:cNvSpPr/>
            <p:nvPr/>
          </p:nvSpPr>
          <p:spPr>
            <a:xfrm rot="11743468">
              <a:off x="7240174" y="2372591"/>
              <a:ext cx="4899738" cy="4899738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26825"/>
                  </a:schemeClr>
                </a:gs>
              </a:gsLst>
              <a:lin ang="5400000" scaled="1"/>
            </a:gradFill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DAA6BB3D-5354-7049-9868-79279178877C}"/>
              </a:ext>
            </a:extLst>
          </p:cNvPr>
          <p:cNvCxnSpPr>
            <a:cxnSpLocks/>
          </p:cNvCxnSpPr>
          <p:nvPr/>
        </p:nvCxnSpPr>
        <p:spPr>
          <a:xfrm flipV="1">
            <a:off x="25448" y="4407838"/>
            <a:ext cx="2719912" cy="1674956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32000">
                  <a:schemeClr val="bg1">
                    <a:alpha val="31000"/>
                  </a:schemeClr>
                </a:gs>
                <a:gs pos="73000">
                  <a:schemeClr val="bg1">
                    <a:alpha val="2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1C467263-953A-4F45-B462-8FEE9829CE58}"/>
              </a:ext>
            </a:extLst>
          </p:cNvPr>
          <p:cNvCxnSpPr>
            <a:cxnSpLocks/>
          </p:cNvCxnSpPr>
          <p:nvPr/>
        </p:nvCxnSpPr>
        <p:spPr>
          <a:xfrm flipV="1">
            <a:off x="-507952" y="5576238"/>
            <a:ext cx="2719912" cy="1674956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32000">
                  <a:schemeClr val="bg1">
                    <a:alpha val="31000"/>
                  </a:schemeClr>
                </a:gs>
                <a:gs pos="73000">
                  <a:schemeClr val="bg1">
                    <a:alpha val="2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13" y="633109"/>
            <a:ext cx="9128654" cy="332399"/>
          </a:xfrm>
        </p:spPr>
        <p:txBody>
          <a:bodyPr/>
          <a:lstStyle/>
          <a:p>
            <a:r>
              <a:rPr lang="ru-RU" dirty="0" smtClean="0"/>
              <a:t>БАНК ЗАБОТИТСЯ О БЕЗОПАСНОСТИ КЛИЕНТА</a:t>
            </a:r>
            <a:endParaRPr lang="ru-RU" dirty="0"/>
          </a:p>
        </p:txBody>
      </p:sp>
      <p:sp>
        <p:nvSpPr>
          <p:cNvPr id="21" name="Text 2"/>
          <p:cNvSpPr/>
          <p:nvPr/>
        </p:nvSpPr>
        <p:spPr>
          <a:xfrm>
            <a:off x="626998" y="1089766"/>
            <a:ext cx="11192096" cy="9033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ru-RU" sz="2400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5" name="Рисунок 2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D18F33B-046A-4A19-A119-AE00AE53A7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9144" y="1785395"/>
            <a:ext cx="5358168" cy="3941641"/>
          </a:xfrm>
          <a:prstGeom prst="rect">
            <a:avLst/>
          </a:prstGeom>
        </p:spPr>
      </p:pic>
      <p:sp>
        <p:nvSpPr>
          <p:cNvPr id="26" name="Text 3"/>
          <p:cNvSpPr/>
          <p:nvPr/>
        </p:nvSpPr>
        <p:spPr>
          <a:xfrm>
            <a:off x="626998" y="2517718"/>
            <a:ext cx="7215740" cy="20668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cs typeface="Arial" panose="020B0604020202020204" pitchFamily="34" charset="0"/>
              </a:rPr>
              <a:t>При обнаружении подозрительной активности или компрометации данных клиента, </a:t>
            </a:r>
            <a:r>
              <a:rPr lang="ru-RU" dirty="0" smtClean="0">
                <a:solidFill>
                  <a:srgbClr val="276CEA"/>
                </a:solidFill>
                <a:cs typeface="Arial" panose="020B0604020202020204" pitchFamily="34" charset="0"/>
              </a:rPr>
              <a:t>Банк остановит операции </a:t>
            </a:r>
            <a:br>
              <a:rPr lang="ru-RU" dirty="0" smtClean="0">
                <a:solidFill>
                  <a:srgbClr val="276CEA"/>
                </a:solidFill>
                <a:cs typeface="Arial" panose="020B0604020202020204" pitchFamily="34" charset="0"/>
              </a:rPr>
            </a:br>
            <a:r>
              <a:rPr lang="ru-RU" dirty="0" smtClean="0">
                <a:cs typeface="Arial" panose="020B0604020202020204" pitchFamily="34" charset="0"/>
              </a:rPr>
              <a:t>или заблокирует карту/доступ к личному кабинету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b="1" dirty="0" smtClean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cs typeface="Arial" panose="020B0604020202020204" pitchFamily="34" charset="0"/>
              </a:rPr>
              <a:t>В ситуации, когда у Вас есть опасения о мошенничестве, </a:t>
            </a:r>
            <a:r>
              <a:rPr lang="ru-RU" dirty="0" smtClean="0">
                <a:solidFill>
                  <a:srgbClr val="276CEA"/>
                </a:solidFill>
                <a:cs typeface="Arial" panose="020B0604020202020204" pitchFamily="34" charset="0"/>
              </a:rPr>
              <a:t>обратитесь в Банк самостоятельно</a:t>
            </a:r>
            <a:r>
              <a:rPr lang="ru-RU" dirty="0" smtClean="0">
                <a:cs typeface="Arial" panose="020B0604020202020204" pitchFamily="34" charset="0"/>
              </a:rPr>
              <a:t> по безопасным каналам взаимодействия</a:t>
            </a:r>
            <a:br>
              <a:rPr lang="ru-RU" dirty="0" smtClean="0">
                <a:cs typeface="Arial" panose="020B0604020202020204" pitchFamily="34" charset="0"/>
              </a:rPr>
            </a:br>
            <a:endParaRPr lang="ru-RU" dirty="0" smtClean="0"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73943" y="965508"/>
            <a:ext cx="10171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Если Клиент соблюдает правила </a:t>
            </a:r>
            <a:r>
              <a:rPr lang="ru-RU" dirty="0" smtClean="0"/>
              <a:t>финансовой </a:t>
            </a:r>
            <a:r>
              <a:rPr lang="ru-RU" dirty="0"/>
              <a:t>безопасности, то мошенники не получат </a:t>
            </a:r>
            <a:r>
              <a:rPr lang="ru-RU" dirty="0" smtClean="0"/>
              <a:t>доступ</a:t>
            </a:r>
            <a:r>
              <a:rPr lang="ru-RU" dirty="0"/>
              <a:t> </a:t>
            </a:r>
            <a:r>
              <a:rPr lang="ru-RU" dirty="0" smtClean="0"/>
              <a:t>к </a:t>
            </a:r>
            <a:r>
              <a:rPr lang="ru-RU" dirty="0"/>
              <a:t>его счетам. 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161DD9C9-C780-A04D-91B5-B09FD8DB41D3}"/>
              </a:ext>
            </a:extLst>
          </p:cNvPr>
          <p:cNvCxnSpPr>
            <a:cxnSpLocks/>
          </p:cNvCxnSpPr>
          <p:nvPr/>
        </p:nvCxnSpPr>
        <p:spPr>
          <a:xfrm>
            <a:off x="0" y="1322696"/>
            <a:ext cx="973943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99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11314191" y="1710641"/>
            <a:ext cx="361950" cy="36195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6344992-488E-0741-A14E-FB25797201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07480">
            <a:off x="45093" y="5273194"/>
            <a:ext cx="392400" cy="3924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4284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229" y="-301459"/>
            <a:ext cx="6858594" cy="6858594"/>
          </a:xfrm>
          <a:prstGeom prst="rect">
            <a:avLst/>
          </a:prstGeom>
        </p:spPr>
      </p:pic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03ABE0F1-7A38-7A42-B28B-60F98803B81D}"/>
              </a:ext>
            </a:extLst>
          </p:cNvPr>
          <p:cNvSpPr>
            <a:spLocks noChangeAspect="1"/>
          </p:cNvSpPr>
          <p:nvPr/>
        </p:nvSpPr>
        <p:spPr>
          <a:xfrm>
            <a:off x="-1416697" y="1043167"/>
            <a:ext cx="11553466" cy="997904"/>
          </a:xfrm>
          <a:prstGeom prst="roundRect">
            <a:avLst>
              <a:gd name="adj" fmla="val 6260"/>
            </a:avLst>
          </a:prstGeom>
          <a:gradFill>
            <a:gsLst>
              <a:gs pos="0">
                <a:schemeClr val="bg1">
                  <a:alpha val="10000"/>
                </a:schemeClr>
              </a:gs>
              <a:gs pos="99000">
                <a:schemeClr val="bg1">
                  <a:alpha val="35000"/>
                </a:schemeClr>
              </a:gs>
            </a:gsLst>
            <a:lin ang="2700000" scaled="0"/>
          </a:gradFill>
          <a:ln w="19050">
            <a:gradFill>
              <a:gsLst>
                <a:gs pos="0">
                  <a:schemeClr val="bg1">
                    <a:alpha val="15158"/>
                  </a:schemeClr>
                </a:gs>
                <a:gs pos="97000">
                  <a:schemeClr val="bg1">
                    <a:alpha val="23259"/>
                  </a:schemeClr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8869A-546D-4D45-B8A9-633DA10D6637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8813" y="633109"/>
            <a:ext cx="8599487" cy="357491"/>
          </a:xfrm>
        </p:spPr>
        <p:txBody>
          <a:bodyPr/>
          <a:lstStyle/>
          <a:p>
            <a:r>
              <a:rPr lang="ru-RU" dirty="0"/>
              <a:t>БЕЗОПАСНЫЕ КАНАЛЫ ВЗАИМОДЕЙСТВИЯ С </a:t>
            </a:r>
            <a:r>
              <a:rPr lang="ru-RU" dirty="0" smtClean="0"/>
              <a:t>БАНКОМ</a:t>
            </a:r>
            <a:endParaRPr lang="ru-RU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1B333F21-E403-4C13-ACB3-9063097D89B6}"/>
              </a:ext>
            </a:extLst>
          </p:cNvPr>
          <p:cNvSpPr txBox="1">
            <a:spLocks/>
          </p:cNvSpPr>
          <p:nvPr/>
        </p:nvSpPr>
        <p:spPr>
          <a:xfrm>
            <a:off x="1685926" y="1231882"/>
            <a:ext cx="8020050" cy="5034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B Sans Display Light" panose="020B0303040504020204" pitchFamily="34" charset="0"/>
                <a:ea typeface="+mn-ea"/>
                <a:cs typeface="SB Sans Display Light" panose="020B030304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B Sans Display Light" panose="020B0303040504020204" pitchFamily="34" charset="0"/>
                <a:ea typeface="+mn-ea"/>
                <a:cs typeface="SB Sans Display Light" panose="020B030304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B Sans Display Light" panose="020B0303040504020204" pitchFamily="34" charset="0"/>
                <a:ea typeface="+mn-ea"/>
                <a:cs typeface="SB Sans Display Light" panose="020B030304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B Sans Display Light" panose="020B0303040504020204" pitchFamily="34" charset="0"/>
                <a:ea typeface="+mn-ea"/>
                <a:cs typeface="SB Sans Display Light" panose="020B030304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B Sans Display Light" panose="020B0303040504020204" pitchFamily="34" charset="0"/>
                <a:ea typeface="+mn-ea"/>
                <a:cs typeface="SB Sans Display Light" panose="020B030304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5100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ЗАПОМНИТЕ: </a:t>
            </a:r>
            <a:r>
              <a:rPr lang="ru-RU" sz="1800" dirty="0" smtClean="0">
                <a:latin typeface="+mn-lt"/>
                <a:cs typeface="Arial" panose="020B0604020202020204" pitchFamily="34" charset="0"/>
              </a:rPr>
              <a:t>сотрудники </a:t>
            </a:r>
            <a:r>
              <a:rPr lang="ru-RU" sz="1800" dirty="0">
                <a:latin typeface="+mn-lt"/>
                <a:cs typeface="Arial" panose="020B0604020202020204" pitchFamily="34" charset="0"/>
              </a:rPr>
              <a:t>банка никогда самостоятельно не инициируют общение через мессенджеры или социальные сети с клиентом</a:t>
            </a:r>
          </a:p>
        </p:txBody>
      </p:sp>
      <p:grpSp>
        <p:nvGrpSpPr>
          <p:cNvPr id="12" name="Рисунок 2166">
            <a:extLst>
              <a:ext uri="{FF2B5EF4-FFF2-40B4-BE49-F238E27FC236}">
                <a16:creationId xmlns:a16="http://schemas.microsoft.com/office/drawing/2014/main" id="{D062F992-FB23-5E41-9D85-7AAB2B65A800}"/>
              </a:ext>
            </a:extLst>
          </p:cNvPr>
          <p:cNvGrpSpPr/>
          <p:nvPr/>
        </p:nvGrpSpPr>
        <p:grpSpPr>
          <a:xfrm>
            <a:off x="749029" y="1213278"/>
            <a:ext cx="632096" cy="632096"/>
            <a:chOff x="7806367" y="5330046"/>
            <a:chExt cx="293005" cy="293005"/>
          </a:xfrm>
          <a:solidFill>
            <a:schemeClr val="accent1"/>
          </a:solidFill>
        </p:grpSpPr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id="{D7F56BB0-BA15-404F-B523-95D722B02F53}"/>
                </a:ext>
              </a:extLst>
            </p:cNvPr>
            <p:cNvSpPr/>
            <p:nvPr/>
          </p:nvSpPr>
          <p:spPr>
            <a:xfrm>
              <a:off x="7806367" y="5330046"/>
              <a:ext cx="293005" cy="293005"/>
            </a:xfrm>
            <a:custGeom>
              <a:avLst/>
              <a:gdLst>
                <a:gd name="connsiteX0" fmla="*/ 146503 w 293005"/>
                <a:gd name="connsiteY0" fmla="*/ 293005 h 293005"/>
                <a:gd name="connsiteX1" fmla="*/ 0 w 293005"/>
                <a:gd name="connsiteY1" fmla="*/ 146503 h 293005"/>
                <a:gd name="connsiteX2" fmla="*/ 146503 w 293005"/>
                <a:gd name="connsiteY2" fmla="*/ 0 h 293005"/>
                <a:gd name="connsiteX3" fmla="*/ 293005 w 293005"/>
                <a:gd name="connsiteY3" fmla="*/ 146503 h 293005"/>
                <a:gd name="connsiteX4" fmla="*/ 146503 w 293005"/>
                <a:gd name="connsiteY4" fmla="*/ 293005 h 293005"/>
                <a:gd name="connsiteX5" fmla="*/ 146503 w 293005"/>
                <a:gd name="connsiteY5" fmla="*/ 12209 h 293005"/>
                <a:gd name="connsiteX6" fmla="*/ 12209 w 293005"/>
                <a:gd name="connsiteY6" fmla="*/ 146503 h 293005"/>
                <a:gd name="connsiteX7" fmla="*/ 146503 w 293005"/>
                <a:gd name="connsiteY7" fmla="*/ 280796 h 293005"/>
                <a:gd name="connsiteX8" fmla="*/ 280796 w 293005"/>
                <a:gd name="connsiteY8" fmla="*/ 146503 h 293005"/>
                <a:gd name="connsiteX9" fmla="*/ 146503 w 293005"/>
                <a:gd name="connsiteY9" fmla="*/ 12209 h 293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3005" h="293005">
                  <a:moveTo>
                    <a:pt x="146503" y="293005"/>
                  </a:moveTo>
                  <a:cubicBezTo>
                    <a:pt x="65725" y="293005"/>
                    <a:pt x="0" y="227280"/>
                    <a:pt x="0" y="146503"/>
                  </a:cubicBezTo>
                  <a:cubicBezTo>
                    <a:pt x="0" y="65725"/>
                    <a:pt x="65725" y="0"/>
                    <a:pt x="146503" y="0"/>
                  </a:cubicBezTo>
                  <a:cubicBezTo>
                    <a:pt x="227280" y="0"/>
                    <a:pt x="293005" y="65725"/>
                    <a:pt x="293005" y="146503"/>
                  </a:cubicBezTo>
                  <a:cubicBezTo>
                    <a:pt x="293005" y="227280"/>
                    <a:pt x="227280" y="293005"/>
                    <a:pt x="146503" y="293005"/>
                  </a:cubicBezTo>
                  <a:close/>
                  <a:moveTo>
                    <a:pt x="146503" y="12209"/>
                  </a:moveTo>
                  <a:cubicBezTo>
                    <a:pt x="72452" y="12209"/>
                    <a:pt x="12209" y="72452"/>
                    <a:pt x="12209" y="146503"/>
                  </a:cubicBezTo>
                  <a:cubicBezTo>
                    <a:pt x="12209" y="220553"/>
                    <a:pt x="72452" y="280796"/>
                    <a:pt x="146503" y="280796"/>
                  </a:cubicBezTo>
                  <a:cubicBezTo>
                    <a:pt x="220553" y="280796"/>
                    <a:pt x="280796" y="220553"/>
                    <a:pt x="280796" y="146503"/>
                  </a:cubicBezTo>
                  <a:cubicBezTo>
                    <a:pt x="280796" y="72452"/>
                    <a:pt x="220553" y="12209"/>
                    <a:pt x="146503" y="12209"/>
                  </a:cubicBez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grpSp>
          <p:nvGrpSpPr>
            <p:cNvPr id="14" name="Рисунок 2166">
              <a:extLst>
                <a:ext uri="{FF2B5EF4-FFF2-40B4-BE49-F238E27FC236}">
                  <a16:creationId xmlns:a16="http://schemas.microsoft.com/office/drawing/2014/main" id="{925F7883-AC9C-5848-8D8A-01D955B6CD48}"/>
                </a:ext>
              </a:extLst>
            </p:cNvPr>
            <p:cNvGrpSpPr/>
            <p:nvPr/>
          </p:nvGrpSpPr>
          <p:grpSpPr>
            <a:xfrm>
              <a:off x="7946765" y="5388390"/>
              <a:ext cx="12208" cy="176309"/>
              <a:chOff x="7946765" y="5388390"/>
              <a:chExt cx="12208" cy="176309"/>
            </a:xfrm>
            <a:grpFill/>
          </p:grpSpPr>
          <p:sp>
            <p:nvSpPr>
              <p:cNvPr id="15" name="Полилиния 14">
                <a:extLst>
                  <a:ext uri="{FF2B5EF4-FFF2-40B4-BE49-F238E27FC236}">
                    <a16:creationId xmlns:a16="http://schemas.microsoft.com/office/drawing/2014/main" id="{61A27EC3-B474-BF45-814C-BC469DB233C0}"/>
                  </a:ext>
                </a:extLst>
              </p:cNvPr>
              <p:cNvSpPr/>
              <p:nvPr/>
            </p:nvSpPr>
            <p:spPr>
              <a:xfrm>
                <a:off x="7946765" y="5388390"/>
                <a:ext cx="12208" cy="142168"/>
              </a:xfrm>
              <a:custGeom>
                <a:avLst/>
                <a:gdLst>
                  <a:gd name="connsiteX0" fmla="*/ 6104 w 12208"/>
                  <a:gd name="connsiteY0" fmla="*/ 142168 h 142168"/>
                  <a:gd name="connsiteX1" fmla="*/ 0 w 12208"/>
                  <a:gd name="connsiteY1" fmla="*/ 136064 h 142168"/>
                  <a:gd name="connsiteX2" fmla="*/ 0 w 12208"/>
                  <a:gd name="connsiteY2" fmla="*/ 6104 h 142168"/>
                  <a:gd name="connsiteX3" fmla="*/ 6104 w 12208"/>
                  <a:gd name="connsiteY3" fmla="*/ 0 h 142168"/>
                  <a:gd name="connsiteX4" fmla="*/ 12209 w 12208"/>
                  <a:gd name="connsiteY4" fmla="*/ 6104 h 142168"/>
                  <a:gd name="connsiteX5" fmla="*/ 12209 w 12208"/>
                  <a:gd name="connsiteY5" fmla="*/ 136064 h 142168"/>
                  <a:gd name="connsiteX6" fmla="*/ 6104 w 12208"/>
                  <a:gd name="connsiteY6" fmla="*/ 142168 h 142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08" h="142168">
                    <a:moveTo>
                      <a:pt x="6104" y="142168"/>
                    </a:moveTo>
                    <a:cubicBezTo>
                      <a:pt x="2735" y="142168"/>
                      <a:pt x="0" y="139440"/>
                      <a:pt x="0" y="136064"/>
                    </a:cubicBezTo>
                    <a:lnTo>
                      <a:pt x="0" y="6104"/>
                    </a:lnTo>
                    <a:cubicBezTo>
                      <a:pt x="0" y="2735"/>
                      <a:pt x="2735" y="0"/>
                      <a:pt x="6104" y="0"/>
                    </a:cubicBezTo>
                    <a:cubicBezTo>
                      <a:pt x="9480" y="0"/>
                      <a:pt x="12209" y="2735"/>
                      <a:pt x="12209" y="6104"/>
                    </a:cubicBezTo>
                    <a:lnTo>
                      <a:pt x="12209" y="136064"/>
                    </a:lnTo>
                    <a:cubicBezTo>
                      <a:pt x="12209" y="139434"/>
                      <a:pt x="9480" y="142168"/>
                      <a:pt x="6104" y="142168"/>
                    </a:cubicBezTo>
                    <a:close/>
                  </a:path>
                </a:pathLst>
              </a:custGeom>
              <a:grpFill/>
              <a:ln w="5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6" name="Полилиния 15">
                <a:extLst>
                  <a:ext uri="{FF2B5EF4-FFF2-40B4-BE49-F238E27FC236}">
                    <a16:creationId xmlns:a16="http://schemas.microsoft.com/office/drawing/2014/main" id="{840159A8-E492-F34C-866F-401EDF936C6F}"/>
                  </a:ext>
                </a:extLst>
              </p:cNvPr>
              <p:cNvSpPr/>
              <p:nvPr/>
            </p:nvSpPr>
            <p:spPr>
              <a:xfrm>
                <a:off x="7946765" y="5542499"/>
                <a:ext cx="12208" cy="22201"/>
              </a:xfrm>
              <a:custGeom>
                <a:avLst/>
                <a:gdLst>
                  <a:gd name="connsiteX0" fmla="*/ 6104 w 12208"/>
                  <a:gd name="connsiteY0" fmla="*/ 22201 h 22201"/>
                  <a:gd name="connsiteX1" fmla="*/ 0 w 12208"/>
                  <a:gd name="connsiteY1" fmla="*/ 16097 h 22201"/>
                  <a:gd name="connsiteX2" fmla="*/ 0 w 12208"/>
                  <a:gd name="connsiteY2" fmla="*/ 6104 h 22201"/>
                  <a:gd name="connsiteX3" fmla="*/ 6104 w 12208"/>
                  <a:gd name="connsiteY3" fmla="*/ 0 h 22201"/>
                  <a:gd name="connsiteX4" fmla="*/ 12209 w 12208"/>
                  <a:gd name="connsiteY4" fmla="*/ 6104 h 22201"/>
                  <a:gd name="connsiteX5" fmla="*/ 12209 w 12208"/>
                  <a:gd name="connsiteY5" fmla="*/ 16097 h 22201"/>
                  <a:gd name="connsiteX6" fmla="*/ 6104 w 12208"/>
                  <a:gd name="connsiteY6" fmla="*/ 22201 h 2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08" h="22201">
                    <a:moveTo>
                      <a:pt x="6104" y="22201"/>
                    </a:moveTo>
                    <a:cubicBezTo>
                      <a:pt x="2735" y="22201"/>
                      <a:pt x="0" y="19473"/>
                      <a:pt x="0" y="16097"/>
                    </a:cubicBezTo>
                    <a:lnTo>
                      <a:pt x="0" y="6104"/>
                    </a:lnTo>
                    <a:cubicBezTo>
                      <a:pt x="0" y="2729"/>
                      <a:pt x="2735" y="0"/>
                      <a:pt x="6104" y="0"/>
                    </a:cubicBezTo>
                    <a:cubicBezTo>
                      <a:pt x="9480" y="0"/>
                      <a:pt x="12209" y="2729"/>
                      <a:pt x="12209" y="6104"/>
                    </a:cubicBezTo>
                    <a:lnTo>
                      <a:pt x="12209" y="16097"/>
                    </a:lnTo>
                    <a:cubicBezTo>
                      <a:pt x="12209" y="19473"/>
                      <a:pt x="9480" y="22201"/>
                      <a:pt x="6104" y="22201"/>
                    </a:cubicBezTo>
                    <a:close/>
                  </a:path>
                </a:pathLst>
              </a:custGeom>
              <a:grpFill/>
              <a:ln w="5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7BCAAF7-1EB5-42AF-ACA0-A6FFB663954C}"/>
              </a:ext>
            </a:extLst>
          </p:cNvPr>
          <p:cNvGrpSpPr/>
          <p:nvPr/>
        </p:nvGrpSpPr>
        <p:grpSpPr>
          <a:xfrm>
            <a:off x="341292" y="2284022"/>
            <a:ext cx="5474410" cy="4273113"/>
            <a:chOff x="4405148" y="1070494"/>
            <a:chExt cx="2226171" cy="1703692"/>
          </a:xfrm>
        </p:grpSpPr>
        <p:sp>
          <p:nvSpPr>
            <p:cNvPr id="25" name="Скругленный прямоугольник 56">
              <a:extLst>
                <a:ext uri="{FF2B5EF4-FFF2-40B4-BE49-F238E27FC236}">
                  <a16:creationId xmlns:a16="http://schemas.microsoft.com/office/drawing/2014/main" id="{D8ECF7A7-0EB7-4B87-868E-4CAC632830CA}"/>
                </a:ext>
              </a:extLst>
            </p:cNvPr>
            <p:cNvSpPr>
              <a:spLocks/>
            </p:cNvSpPr>
            <p:nvPr/>
          </p:nvSpPr>
          <p:spPr>
            <a:xfrm>
              <a:off x="4405666" y="1070494"/>
              <a:ext cx="2225653" cy="501253"/>
            </a:xfrm>
            <a:prstGeom prst="roundRect">
              <a:avLst>
                <a:gd name="adj" fmla="val 16110"/>
              </a:avLst>
            </a:prstGeom>
            <a:solidFill>
              <a:srgbClr val="DEE8FF"/>
            </a:solidFill>
            <a:ln w="19050">
              <a:gradFill>
                <a:gsLst>
                  <a:gs pos="0">
                    <a:schemeClr val="bg1">
                      <a:alpha val="15158"/>
                    </a:schemeClr>
                  </a:gs>
                  <a:gs pos="97000">
                    <a:schemeClr val="bg1">
                      <a:alpha val="23259"/>
                    </a:schemeClr>
                  </a:gs>
                </a:gsLst>
                <a:lin ang="2700000" scaled="0"/>
              </a:gradFill>
            </a:ln>
            <a:effectLst>
              <a:outerShdw blurRad="88900" dist="38100" dir="5400000" algn="t" rotWithShape="0">
                <a:prstClr val="black">
                  <a:alpha val="6003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Скругленный прямоугольник 56">
              <a:extLst>
                <a:ext uri="{FF2B5EF4-FFF2-40B4-BE49-F238E27FC236}">
                  <a16:creationId xmlns:a16="http://schemas.microsoft.com/office/drawing/2014/main" id="{DA315B0B-382B-419D-8631-A8B131F25B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05666" y="1070494"/>
              <a:ext cx="2225653" cy="501253"/>
            </a:xfrm>
            <a:prstGeom prst="roundRect">
              <a:avLst>
                <a:gd name="adj" fmla="val 16110"/>
              </a:avLst>
            </a:prstGeom>
            <a:solidFill>
              <a:schemeClr val="bg1">
                <a:alpha val="41000"/>
              </a:schemeClr>
            </a:solidFill>
            <a:ln w="19050">
              <a:gradFill>
                <a:gsLst>
                  <a:gs pos="0">
                    <a:schemeClr val="bg1">
                      <a:alpha val="15158"/>
                    </a:schemeClr>
                  </a:gs>
                  <a:gs pos="97000">
                    <a:schemeClr val="bg1">
                      <a:alpha val="23259"/>
                    </a:schemeClr>
                  </a:gs>
                </a:gsLst>
                <a:lin ang="27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Скругленный прямоугольник 23">
              <a:extLst>
                <a:ext uri="{FF2B5EF4-FFF2-40B4-BE49-F238E27FC236}">
                  <a16:creationId xmlns:a16="http://schemas.microsoft.com/office/drawing/2014/main" id="{006339D4-2CB2-7246-803E-29E03F1899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05148" y="1460393"/>
              <a:ext cx="2224604" cy="1313793"/>
            </a:xfrm>
            <a:prstGeom prst="roundRect">
              <a:avLst>
                <a:gd name="adj" fmla="val 6260"/>
              </a:avLst>
            </a:prstGeom>
            <a:gradFill>
              <a:gsLst>
                <a:gs pos="0">
                  <a:schemeClr val="bg1">
                    <a:alpha val="40000"/>
                  </a:schemeClr>
                </a:gs>
                <a:gs pos="99000">
                  <a:schemeClr val="bg1">
                    <a:alpha val="55000"/>
                  </a:schemeClr>
                </a:gs>
              </a:gsLst>
              <a:lin ang="2700000" scaled="0"/>
            </a:gradFill>
            <a:ln w="19050">
              <a:gradFill>
                <a:gsLst>
                  <a:gs pos="0">
                    <a:schemeClr val="bg1">
                      <a:alpha val="15158"/>
                    </a:schemeClr>
                  </a:gs>
                  <a:gs pos="97000">
                    <a:schemeClr val="bg1">
                      <a:alpha val="23259"/>
                    </a:schemeClr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endParaRPr lang="ru-RU" dirty="0">
                <a:solidFill>
                  <a:srgbClr val="000000"/>
                </a:solidFill>
                <a:ea typeface="Arial Regular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748DAF5D-1668-344D-B1B9-B18F5AAA86DE}"/>
                </a:ext>
              </a:extLst>
            </p:cNvPr>
            <p:cNvSpPr/>
            <p:nvPr/>
          </p:nvSpPr>
          <p:spPr>
            <a:xfrm>
              <a:off x="4448409" y="1116826"/>
              <a:ext cx="2181343" cy="3926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8462">
                <a:spcBef>
                  <a:spcPts val="67"/>
                </a:spcBef>
              </a:pPr>
              <a:r>
                <a:rPr lang="ru-RU" sz="1600" dirty="0">
                  <a:solidFill>
                    <a:schemeClr val="accent1"/>
                  </a:solidFill>
                  <a:latin typeface="+mj-lt"/>
                </a:rPr>
                <a:t>Если Вам поступают звонки, СМС-сообщения, сообщения в социальных сетях и мессенджерах </a:t>
              </a:r>
              <a:r>
                <a:rPr lang="ru-RU" sz="1600" dirty="0" smtClean="0">
                  <a:solidFill>
                    <a:schemeClr val="accent1"/>
                  </a:solidFill>
                  <a:latin typeface="+mj-lt"/>
                </a:rPr>
                <a:t/>
              </a:r>
              <a:br>
                <a:rPr lang="ru-RU" sz="1600" dirty="0" smtClean="0">
                  <a:solidFill>
                    <a:schemeClr val="accent1"/>
                  </a:solidFill>
                  <a:latin typeface="+mj-lt"/>
                </a:rPr>
              </a:br>
              <a:r>
                <a:rPr lang="ru-RU" sz="1600" dirty="0" smtClean="0">
                  <a:solidFill>
                    <a:schemeClr val="accent1"/>
                  </a:solidFill>
                  <a:latin typeface="+mj-lt"/>
                </a:rPr>
                <a:t>от </a:t>
              </a:r>
              <a:r>
                <a:rPr lang="ru-RU" sz="1600" dirty="0">
                  <a:solidFill>
                    <a:schemeClr val="accent1"/>
                  </a:solidFill>
                  <a:latin typeface="+mj-lt"/>
                </a:rPr>
                <a:t>имени </a:t>
              </a:r>
              <a:r>
                <a:rPr lang="ru-RU" sz="1600" b="1" dirty="0" smtClean="0">
                  <a:solidFill>
                    <a:srgbClr val="FF0000"/>
                  </a:solidFill>
                  <a:latin typeface="+mj-lt"/>
                </a:rPr>
                <a:t>«БАНКОВСКИХ РАБОТНИКОВ» </a:t>
              </a:r>
              <a:br>
                <a:rPr lang="ru-RU" sz="1600" b="1" dirty="0" smtClean="0">
                  <a:solidFill>
                    <a:srgbClr val="FF0000"/>
                  </a:solidFill>
                  <a:latin typeface="+mj-lt"/>
                </a:rPr>
              </a:br>
              <a:r>
                <a:rPr lang="ru-RU" sz="1600" dirty="0" smtClean="0">
                  <a:solidFill>
                    <a:schemeClr val="accent1"/>
                  </a:solidFill>
                  <a:latin typeface="+mj-lt"/>
                </a:rPr>
                <a:t>с </a:t>
              </a:r>
              <a:r>
                <a:rPr lang="ru-RU" sz="1600" dirty="0">
                  <a:solidFill>
                    <a:schemeClr val="accent1"/>
                  </a:solidFill>
                  <a:latin typeface="+mj-lt"/>
                </a:rPr>
                <a:t>информацией, касающейся финансовых операций:</a:t>
              </a: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341292" y="3708747"/>
            <a:ext cx="53165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/>
            <a:r>
              <a:rPr lang="ru-RU" dirty="0">
                <a:cs typeface="Arial" panose="020B0604020202020204" pitchFamily="34" charset="0"/>
              </a:rPr>
              <a:t>Прекратите контактировать и ни в коем случае не перезванивайте на указанные </a:t>
            </a:r>
            <a:r>
              <a:rPr lang="ru-RU" dirty="0" smtClean="0">
                <a:cs typeface="Arial" panose="020B0604020202020204" pitchFamily="34" charset="0"/>
              </a:rPr>
              <a:t/>
            </a:r>
            <a:br>
              <a:rPr lang="ru-RU" dirty="0" smtClean="0">
                <a:cs typeface="Arial" panose="020B0604020202020204" pitchFamily="34" charset="0"/>
              </a:rPr>
            </a:br>
            <a:r>
              <a:rPr lang="ru-RU" dirty="0" smtClean="0">
                <a:cs typeface="Arial" panose="020B0604020202020204" pitchFamily="34" charset="0"/>
              </a:rPr>
              <a:t>в </a:t>
            </a:r>
            <a:r>
              <a:rPr lang="ru-RU" dirty="0">
                <a:cs typeface="Arial" panose="020B0604020202020204" pitchFamily="34" charset="0"/>
              </a:rPr>
              <a:t>сообщениях </a:t>
            </a:r>
            <a:r>
              <a:rPr lang="ru-RU" dirty="0" smtClean="0">
                <a:cs typeface="Arial" panose="020B0604020202020204" pitchFamily="34" charset="0"/>
              </a:rPr>
              <a:t>номера</a:t>
            </a:r>
          </a:p>
          <a:p>
            <a:pPr marL="273050" indent="-273050"/>
            <a:r>
              <a:rPr lang="ru-RU" dirty="0" smtClean="0">
                <a:cs typeface="Arial" panose="020B0604020202020204" pitchFamily="34" charset="0"/>
              </a:rPr>
              <a:t/>
            </a:r>
            <a:br>
              <a:rPr lang="ru-RU" dirty="0" smtClean="0">
                <a:cs typeface="Arial" panose="020B0604020202020204" pitchFamily="34" charset="0"/>
              </a:rPr>
            </a:br>
            <a:r>
              <a:rPr lang="ru-RU" dirty="0" smtClean="0">
                <a:cs typeface="Arial" panose="020B0604020202020204" pitchFamily="34" charset="0"/>
              </a:rPr>
              <a:t>Не </a:t>
            </a:r>
            <a:r>
              <a:rPr lang="ru-RU" dirty="0">
                <a:cs typeface="Arial" panose="020B0604020202020204" pitchFamily="34" charset="0"/>
              </a:rPr>
              <a:t>сообщайте звонящим поступающие </a:t>
            </a:r>
            <a:r>
              <a:rPr lang="ru-RU" dirty="0" smtClean="0">
                <a:cs typeface="Arial" panose="020B0604020202020204" pitchFamily="34" charset="0"/>
              </a:rPr>
              <a:t/>
            </a:r>
            <a:br>
              <a:rPr lang="ru-RU" dirty="0" smtClean="0">
                <a:cs typeface="Arial" panose="020B0604020202020204" pitchFamily="34" charset="0"/>
              </a:rPr>
            </a:br>
            <a:r>
              <a:rPr lang="ru-RU" dirty="0" smtClean="0">
                <a:cs typeface="Arial" panose="020B0604020202020204" pitchFamily="34" charset="0"/>
              </a:rPr>
              <a:t>на </a:t>
            </a:r>
            <a:r>
              <a:rPr lang="ru-RU" dirty="0">
                <a:cs typeface="Arial" panose="020B0604020202020204" pitchFamily="34" charset="0"/>
              </a:rPr>
              <a:t>телефон СМС-коды подтверждения, данные банковских </a:t>
            </a:r>
            <a:r>
              <a:rPr lang="ru-RU" dirty="0" smtClean="0">
                <a:cs typeface="Arial" panose="020B0604020202020204" pitchFamily="34" charset="0"/>
              </a:rPr>
              <a:t>карт</a:t>
            </a:r>
            <a:endParaRPr lang="en-US" dirty="0" smtClean="0">
              <a:cs typeface="Arial" panose="020B0604020202020204" pitchFamily="34" charset="0"/>
            </a:endParaRPr>
          </a:p>
          <a:p>
            <a:pPr marL="273050"/>
            <a:endParaRPr lang="en-US" dirty="0" smtClean="0">
              <a:cs typeface="Arial" panose="020B0604020202020204" pitchFamily="34" charset="0"/>
            </a:endParaRPr>
          </a:p>
          <a:p>
            <a:pPr marL="273050"/>
            <a:r>
              <a:rPr lang="ru-RU" dirty="0" smtClean="0"/>
              <a:t>Сообщит</a:t>
            </a:r>
            <a:r>
              <a:rPr lang="ru-RU" dirty="0"/>
              <a:t>е</a:t>
            </a:r>
            <a:r>
              <a:rPr lang="ru-RU" dirty="0" smtClean="0"/>
              <a:t> </a:t>
            </a:r>
            <a:r>
              <a:rPr lang="ru-RU" dirty="0"/>
              <a:t>номер телефона </a:t>
            </a:r>
            <a:r>
              <a:rPr lang="ru-RU"/>
              <a:t>мошенника 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в </a:t>
            </a:r>
            <a:r>
              <a:rPr lang="ru-RU" dirty="0" smtClean="0"/>
              <a:t>чат </a:t>
            </a:r>
            <a:r>
              <a:rPr lang="ru-RU" dirty="0"/>
              <a:t>ВТБ </a:t>
            </a:r>
            <a:r>
              <a:rPr lang="ru-RU" dirty="0" smtClean="0"/>
              <a:t>Онлайн</a:t>
            </a:r>
            <a:endParaRPr lang="ru-RU" dirty="0">
              <a:cs typeface="Arial" panose="020B060402020202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234367" y="3688721"/>
            <a:ext cx="424446" cy="389757"/>
            <a:chOff x="234367" y="3908525"/>
            <a:chExt cx="424446" cy="389757"/>
          </a:xfrm>
        </p:grpSpPr>
        <p:sp>
          <p:nvSpPr>
            <p:cNvPr id="30" name="Овал 29"/>
            <p:cNvSpPr/>
            <p:nvPr/>
          </p:nvSpPr>
          <p:spPr>
            <a:xfrm>
              <a:off x="256413" y="3908525"/>
              <a:ext cx="402400" cy="389757"/>
            </a:xfrm>
            <a:prstGeom prst="ellipse">
              <a:avLst/>
            </a:prstGeom>
            <a:gradFill>
              <a:gsLst>
                <a:gs pos="0">
                  <a:srgbClr val="3E6CFB"/>
                </a:gs>
                <a:gs pos="97000">
                  <a:srgbClr val="0F36B2"/>
                </a:gs>
              </a:gsLst>
              <a:lin ang="2700000" scaled="0"/>
            </a:gradFill>
            <a:ln w="12700">
              <a:noFill/>
            </a:ln>
            <a:effectLst>
              <a:outerShdw blurRad="50800" dist="38100" sx="98000" sy="98000" algn="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9074A294-AF2B-234E-9ACE-8768E6208690}"/>
                </a:ext>
              </a:extLst>
            </p:cNvPr>
            <p:cNvSpPr/>
            <p:nvPr/>
          </p:nvSpPr>
          <p:spPr>
            <a:xfrm>
              <a:off x="234367" y="3984323"/>
              <a:ext cx="420017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8462" algn="ctr">
                <a:spcAft>
                  <a:spcPts val="600"/>
                </a:spcAft>
              </a:pPr>
              <a:r>
                <a:rPr lang="ru-RU" sz="1600" b="1" dirty="0" smtClean="0">
                  <a:solidFill>
                    <a:schemeClr val="bg1"/>
                  </a:solidFill>
                  <a:latin typeface="VTB Group Demi Bold" panose="020B0503040504020204" pitchFamily="34" charset="0"/>
                </a:rPr>
                <a:t>01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34367" y="4783390"/>
            <a:ext cx="424446" cy="389757"/>
            <a:chOff x="234367" y="3908525"/>
            <a:chExt cx="424446" cy="389757"/>
          </a:xfrm>
        </p:grpSpPr>
        <p:sp>
          <p:nvSpPr>
            <p:cNvPr id="34" name="Овал 33"/>
            <p:cNvSpPr/>
            <p:nvPr/>
          </p:nvSpPr>
          <p:spPr>
            <a:xfrm>
              <a:off x="256413" y="3908525"/>
              <a:ext cx="402400" cy="389757"/>
            </a:xfrm>
            <a:prstGeom prst="ellipse">
              <a:avLst/>
            </a:prstGeom>
            <a:gradFill>
              <a:gsLst>
                <a:gs pos="0">
                  <a:srgbClr val="3E6CFB"/>
                </a:gs>
                <a:gs pos="97000">
                  <a:srgbClr val="0F36B2"/>
                </a:gs>
              </a:gsLst>
              <a:lin ang="2700000" scaled="0"/>
            </a:gradFill>
            <a:ln w="12700">
              <a:noFill/>
            </a:ln>
            <a:effectLst>
              <a:outerShdw blurRad="50800" dist="38100" sx="98000" sy="98000" algn="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9074A294-AF2B-234E-9ACE-8768E6208690}"/>
                </a:ext>
              </a:extLst>
            </p:cNvPr>
            <p:cNvSpPr/>
            <p:nvPr/>
          </p:nvSpPr>
          <p:spPr>
            <a:xfrm>
              <a:off x="234367" y="3984323"/>
              <a:ext cx="420017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8462" algn="ctr">
                <a:spcAft>
                  <a:spcPts val="600"/>
                </a:spcAft>
              </a:pPr>
              <a:r>
                <a:rPr lang="ru-RU" sz="1600" b="1" dirty="0" smtClean="0">
                  <a:solidFill>
                    <a:schemeClr val="bg1"/>
                  </a:solidFill>
                  <a:latin typeface="VTB Group Demi Bold" panose="020B0503040504020204" pitchFamily="34" charset="0"/>
                </a:rPr>
                <a:t>02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840171" y="2316228"/>
            <a:ext cx="3402036" cy="1619468"/>
            <a:chOff x="6572580" y="5075087"/>
            <a:chExt cx="2501280" cy="1184718"/>
          </a:xfrm>
        </p:grpSpPr>
        <p:sp>
          <p:nvSpPr>
            <p:cNvPr id="37" name="Скругленный прямоугольник 112"/>
            <p:cNvSpPr/>
            <p:nvPr/>
          </p:nvSpPr>
          <p:spPr>
            <a:xfrm>
              <a:off x="6572580" y="5088365"/>
              <a:ext cx="2501280" cy="1171440"/>
            </a:xfrm>
            <a:prstGeom prst="roundRect">
              <a:avLst>
                <a:gd name="adj" fmla="val 9335"/>
              </a:avLst>
            </a:prstGeom>
            <a:solidFill>
              <a:srgbClr val="DEE8FF"/>
            </a:solidFill>
            <a:ln w="19080">
              <a:solidFill>
                <a:srgbClr val="FFFFFF">
                  <a:alpha val="15000"/>
                </a:srgbClr>
              </a:solidFill>
              <a:miter/>
            </a:ln>
            <a:effectLst>
              <a:outerShdw blurRad="88920" dist="38160" dir="5400000">
                <a:srgbClr val="000000">
                  <a:alpha val="6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9" name="Группа 111"/>
            <p:cNvGrpSpPr/>
            <p:nvPr/>
          </p:nvGrpSpPr>
          <p:grpSpPr>
            <a:xfrm>
              <a:off x="6572580" y="5075087"/>
              <a:ext cx="2501280" cy="1171440"/>
              <a:chOff x="1124280" y="4905360"/>
              <a:chExt cx="2501280" cy="1171440"/>
            </a:xfrm>
          </p:grpSpPr>
          <p:sp>
            <p:nvSpPr>
              <p:cNvPr id="40" name="Скругленный прямоугольник 112"/>
              <p:cNvSpPr/>
              <p:nvPr/>
            </p:nvSpPr>
            <p:spPr>
              <a:xfrm>
                <a:off x="1124280" y="4905360"/>
                <a:ext cx="2501280" cy="1171440"/>
              </a:xfrm>
              <a:prstGeom prst="roundRect">
                <a:avLst>
                  <a:gd name="adj" fmla="val 9335"/>
                </a:avLst>
              </a:prstGeom>
              <a:solidFill>
                <a:srgbClr val="DEE8FF"/>
              </a:solidFill>
              <a:ln w="19080">
                <a:solidFill>
                  <a:srgbClr val="FFFFFF">
                    <a:alpha val="15000"/>
                  </a:srgbClr>
                </a:solidFill>
                <a:miter/>
              </a:ln>
              <a:effectLst>
                <a:outerShdw blurRad="88920" dist="38160" dir="5400000">
                  <a:srgbClr val="000000">
                    <a:alpha val="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" name="Скругленный прямоугольник 113"/>
              <p:cNvSpPr/>
              <p:nvPr/>
            </p:nvSpPr>
            <p:spPr>
              <a:xfrm>
                <a:off x="1124280" y="4905360"/>
                <a:ext cx="2501280" cy="1171440"/>
              </a:xfrm>
              <a:prstGeom prst="roundRect">
                <a:avLst>
                  <a:gd name="adj" fmla="val 8968"/>
                </a:avLst>
              </a:prstGeom>
              <a:solidFill>
                <a:srgbClr val="FFFFFF">
                  <a:alpha val="41000"/>
                </a:srgbClr>
              </a:solidFill>
              <a:ln w="19080">
                <a:solidFill>
                  <a:srgbClr val="FFFFFF">
                    <a:alpha val="15000"/>
                  </a:srgbClr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2" name="Группа 116"/>
            <p:cNvGrpSpPr/>
            <p:nvPr/>
          </p:nvGrpSpPr>
          <p:grpSpPr>
            <a:xfrm>
              <a:off x="6698220" y="5193887"/>
              <a:ext cx="509040" cy="271080"/>
              <a:chOff x="1249920" y="5024160"/>
              <a:chExt cx="509040" cy="271080"/>
            </a:xfrm>
          </p:grpSpPr>
          <p:sp>
            <p:nvSpPr>
              <p:cNvPr id="43" name="Скругленный прямоугольник 117"/>
              <p:cNvSpPr/>
              <p:nvPr/>
            </p:nvSpPr>
            <p:spPr>
              <a:xfrm>
                <a:off x="1249920" y="5024160"/>
                <a:ext cx="509040" cy="27108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1000">
                    <a:srgbClr val="154CFA"/>
                  </a:gs>
                  <a:gs pos="100000">
                    <a:srgbClr val="0433C7"/>
                  </a:gs>
                </a:gsLst>
                <a:lin ang="13500000"/>
              </a:gradFill>
              <a:ln w="19080">
                <a:solidFill>
                  <a:srgbClr val="FFFFFF">
                    <a:alpha val="39000"/>
                  </a:srgbClr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" name="Скругленный прямоугольник 118"/>
              <p:cNvSpPr/>
              <p:nvPr/>
            </p:nvSpPr>
            <p:spPr>
              <a:xfrm>
                <a:off x="1504080" y="5052960"/>
                <a:ext cx="222480" cy="21348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5560">
                <a:solidFill>
                  <a:srgbClr val="FFFFFF">
                    <a:alpha val="12000"/>
                  </a:srgbClr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45" name="Прямоугольник 115"/>
            <p:cNvSpPr/>
            <p:nvPr/>
          </p:nvSpPr>
          <p:spPr>
            <a:xfrm>
              <a:off x="7291860" y="5192447"/>
              <a:ext cx="1651320" cy="472822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spAutoFit/>
            </a:bodyPr>
            <a:lstStyle/>
            <a:p>
              <a:pPr marL="864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8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ru-RU" sz="1400" b="0" i="0" u="none" strike="noStrike" kern="1200" cap="none" spc="-1" normalizeH="0" baseline="0" noProof="0" dirty="0" smtClean="0">
                  <a:ln>
                    <a:noFill/>
                  </a:ln>
                  <a:solidFill>
                    <a:srgbClr val="154CFA"/>
                  </a:solidFill>
                  <a:effectLst/>
                  <a:uLnTx/>
                  <a:uFillTx/>
                  <a:latin typeface="VTB Group Book"/>
                  <a:ea typeface="DejaVu Sans"/>
                </a:rPr>
                <a:t>ОФИЦИАЛЬНЫЕ НОМЕРА</a:t>
              </a:r>
              <a:r>
                <a:rPr kumimoji="0" lang="ru-RU" sz="1400" b="0" i="0" u="none" strike="noStrike" kern="1200" cap="none" spc="-1" normalizeH="0" noProof="0" dirty="0" smtClean="0">
                  <a:ln>
                    <a:noFill/>
                  </a:ln>
                  <a:solidFill>
                    <a:srgbClr val="154CFA"/>
                  </a:solidFill>
                  <a:effectLst/>
                  <a:uLnTx/>
                  <a:uFillTx/>
                  <a:latin typeface="VTB Group Book"/>
                  <a:ea typeface="DejaVu Sans"/>
                </a:rPr>
                <a:t> ТЕЛЕФОНОВ БАНКА ВТБ</a:t>
              </a:r>
              <a:endParaRPr kumimoji="0" lang="ru-RU" sz="14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O Oriel"/>
              </a:endParaRPr>
            </a:p>
          </p:txBody>
        </p:sp>
        <p:sp>
          <p:nvSpPr>
            <p:cNvPr id="46" name="Прямоугольник 119"/>
            <p:cNvSpPr/>
            <p:nvPr/>
          </p:nvSpPr>
          <p:spPr>
            <a:xfrm>
              <a:off x="7291860" y="5558813"/>
              <a:ext cx="1651320" cy="51034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spAutoFit/>
            </a:bodyPr>
            <a:lstStyle/>
            <a:p>
              <a:pPr marL="108000" marR="0" lvl="0" indent="-10764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1"/>
                </a:spcAft>
                <a:buClr>
                  <a:srgbClr val="154CFA"/>
                </a:buClr>
                <a:buSzPct val="80000"/>
                <a:buFont typeface="Arial"/>
                <a:buChar char="•"/>
                <a:tabLst/>
                <a:defRPr/>
              </a:pPr>
              <a:r>
                <a:rPr kumimoji="0" lang="ru-RU" sz="1400" b="0" i="0" u="none" strike="noStrike" kern="1200" cap="none" spc="-1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DejaVu Sans"/>
                </a:rPr>
                <a:t>1000</a:t>
              </a:r>
              <a:endParaRPr kumimoji="0" lang="ru-RU" sz="14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108000" lvl="0" indent="-107640">
                <a:spcAft>
                  <a:spcPts val="201"/>
                </a:spcAft>
                <a:buClr>
                  <a:srgbClr val="154CFA"/>
                </a:buClr>
                <a:buSzPct val="80000"/>
                <a:buFont typeface="Arial"/>
                <a:buChar char="•"/>
                <a:defRPr/>
              </a:pPr>
              <a:r>
                <a:rPr lang="ru-RU" sz="1400" spc="-1" dirty="0">
                  <a:solidFill>
                    <a:srgbClr val="000000"/>
                  </a:solidFill>
                  <a:ea typeface="DejaVu Sans"/>
                </a:rPr>
                <a:t>8 800 100 24 24 </a:t>
              </a:r>
              <a:endParaRPr lang="ru-RU" sz="1400" spc="-1" dirty="0" smtClean="0">
                <a:solidFill>
                  <a:srgbClr val="000000"/>
                </a:solidFill>
                <a:ea typeface="DejaVu Sans"/>
              </a:endParaRPr>
            </a:p>
            <a:p>
              <a:pPr marL="108000" lvl="0" indent="-107640">
                <a:spcAft>
                  <a:spcPts val="201"/>
                </a:spcAft>
                <a:buClr>
                  <a:srgbClr val="154CFA"/>
                </a:buClr>
                <a:buSzPct val="80000"/>
                <a:buFont typeface="Arial"/>
                <a:buChar char="•"/>
                <a:defRPr/>
              </a:pPr>
              <a:r>
                <a:rPr lang="ru-RU" sz="1400" spc="-1" dirty="0" smtClean="0">
                  <a:solidFill>
                    <a:srgbClr val="000000"/>
                  </a:solidFill>
                  <a:ea typeface="DejaVu Sans"/>
                </a:rPr>
                <a:t>+7 495 777 24 24</a:t>
              </a:r>
              <a:endParaRPr kumimoji="0" lang="ru-RU" sz="14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6840171" y="4262163"/>
            <a:ext cx="4285862" cy="2163856"/>
            <a:chOff x="6572580" y="5075088"/>
            <a:chExt cx="3151096" cy="1582964"/>
          </a:xfrm>
        </p:grpSpPr>
        <p:sp>
          <p:nvSpPr>
            <p:cNvPr id="49" name="Скругленный прямоугольник 112"/>
            <p:cNvSpPr/>
            <p:nvPr/>
          </p:nvSpPr>
          <p:spPr>
            <a:xfrm>
              <a:off x="6572580" y="5088365"/>
              <a:ext cx="2501280" cy="1171440"/>
            </a:xfrm>
            <a:prstGeom prst="roundRect">
              <a:avLst>
                <a:gd name="adj" fmla="val 9335"/>
              </a:avLst>
            </a:prstGeom>
            <a:solidFill>
              <a:srgbClr val="DEE8FF"/>
            </a:solidFill>
            <a:ln w="19080">
              <a:solidFill>
                <a:srgbClr val="FFFFFF">
                  <a:alpha val="15000"/>
                </a:srgbClr>
              </a:solidFill>
              <a:miter/>
            </a:ln>
            <a:effectLst>
              <a:outerShdw blurRad="88920" dist="38160" dir="5400000">
                <a:srgbClr val="000000">
                  <a:alpha val="6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50" name="Группа 111"/>
            <p:cNvGrpSpPr/>
            <p:nvPr/>
          </p:nvGrpSpPr>
          <p:grpSpPr>
            <a:xfrm>
              <a:off x="6572580" y="5075088"/>
              <a:ext cx="3151096" cy="1582964"/>
              <a:chOff x="1124280" y="4905361"/>
              <a:chExt cx="3151096" cy="1582964"/>
            </a:xfrm>
          </p:grpSpPr>
          <p:sp>
            <p:nvSpPr>
              <p:cNvPr id="56" name="Скругленный прямоугольник 112"/>
              <p:cNvSpPr/>
              <p:nvPr/>
            </p:nvSpPr>
            <p:spPr>
              <a:xfrm>
                <a:off x="1124280" y="4905361"/>
                <a:ext cx="3151096" cy="1582964"/>
              </a:xfrm>
              <a:prstGeom prst="roundRect">
                <a:avLst>
                  <a:gd name="adj" fmla="val 9335"/>
                </a:avLst>
              </a:prstGeom>
              <a:solidFill>
                <a:srgbClr val="DEE8FF"/>
              </a:solidFill>
              <a:ln w="19080">
                <a:solidFill>
                  <a:srgbClr val="FFFFFF">
                    <a:alpha val="15000"/>
                  </a:srgbClr>
                </a:solidFill>
                <a:miter/>
              </a:ln>
              <a:effectLst>
                <a:outerShdw blurRad="88920" dist="38160" dir="5400000">
                  <a:srgbClr val="000000">
                    <a:alpha val="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" name="Скругленный прямоугольник 113"/>
              <p:cNvSpPr/>
              <p:nvPr/>
            </p:nvSpPr>
            <p:spPr>
              <a:xfrm>
                <a:off x="1124280" y="4905361"/>
                <a:ext cx="3151096" cy="1582964"/>
              </a:xfrm>
              <a:prstGeom prst="roundRect">
                <a:avLst>
                  <a:gd name="adj" fmla="val 8968"/>
                </a:avLst>
              </a:prstGeom>
              <a:solidFill>
                <a:srgbClr val="FFFFFF">
                  <a:alpha val="41000"/>
                </a:srgbClr>
              </a:solidFill>
              <a:ln w="19080">
                <a:solidFill>
                  <a:srgbClr val="FFFFFF">
                    <a:alpha val="15000"/>
                  </a:srgbClr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1" name="Группа 116"/>
            <p:cNvGrpSpPr/>
            <p:nvPr/>
          </p:nvGrpSpPr>
          <p:grpSpPr>
            <a:xfrm>
              <a:off x="6698220" y="5193887"/>
              <a:ext cx="509040" cy="271080"/>
              <a:chOff x="1249920" y="5024160"/>
              <a:chExt cx="509040" cy="271080"/>
            </a:xfrm>
          </p:grpSpPr>
          <p:sp>
            <p:nvSpPr>
              <p:cNvPr id="54" name="Скругленный прямоугольник 117"/>
              <p:cNvSpPr/>
              <p:nvPr/>
            </p:nvSpPr>
            <p:spPr>
              <a:xfrm>
                <a:off x="1249920" y="5024160"/>
                <a:ext cx="509040" cy="27108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1000">
                    <a:srgbClr val="154CFA"/>
                  </a:gs>
                  <a:gs pos="100000">
                    <a:srgbClr val="0433C7"/>
                  </a:gs>
                </a:gsLst>
                <a:lin ang="13500000"/>
              </a:gradFill>
              <a:ln w="19080">
                <a:solidFill>
                  <a:srgbClr val="FFFFFF">
                    <a:alpha val="39000"/>
                  </a:srgbClr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" name="Скругленный прямоугольник 118"/>
              <p:cNvSpPr/>
              <p:nvPr/>
            </p:nvSpPr>
            <p:spPr>
              <a:xfrm>
                <a:off x="1504080" y="5052960"/>
                <a:ext cx="222480" cy="21348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5560">
                <a:solidFill>
                  <a:srgbClr val="FFFFFF">
                    <a:alpha val="12000"/>
                  </a:srgbClr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52" name="Прямоугольник 115"/>
            <p:cNvSpPr/>
            <p:nvPr/>
          </p:nvSpPr>
          <p:spPr>
            <a:xfrm>
              <a:off x="7291860" y="5192447"/>
              <a:ext cx="2431816" cy="315214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0" tIns="0" rIns="0" bIns="0">
              <a:spAutoFit/>
            </a:bodyPr>
            <a:lstStyle/>
            <a:p>
              <a:pPr marL="8640" lvl="0">
                <a:spcBef>
                  <a:spcPts val="68"/>
                </a:spcBef>
                <a:tabLst>
                  <a:tab pos="0" algn="l"/>
                </a:tabLst>
                <a:defRPr/>
              </a:pPr>
              <a:r>
                <a:rPr lang="ru-RU" sz="1400" spc="-1" dirty="0" smtClean="0">
                  <a:solidFill>
                    <a:srgbClr val="154CFA"/>
                  </a:solidFill>
                  <a:latin typeface="VTB Group Book"/>
                  <a:ea typeface="DejaVu Sans"/>
                </a:rPr>
                <a:t>ОФИЦИАЛЬНЫЕ МЕССЕНДЖЕРЫ </a:t>
              </a:r>
              <a:br>
                <a:rPr lang="ru-RU" sz="1400" spc="-1" dirty="0" smtClean="0">
                  <a:solidFill>
                    <a:srgbClr val="154CFA"/>
                  </a:solidFill>
                  <a:latin typeface="VTB Group Book"/>
                  <a:ea typeface="DejaVu Sans"/>
                </a:rPr>
              </a:br>
              <a:r>
                <a:rPr lang="ru-RU" sz="1400" spc="-1" dirty="0" smtClean="0">
                  <a:solidFill>
                    <a:srgbClr val="154CFA"/>
                  </a:solidFill>
                  <a:latin typeface="VTB Group Book"/>
                  <a:ea typeface="DejaVu Sans"/>
                </a:rPr>
                <a:t>И СОЦИАЛЬНЫЕ СЕТИ БАНКА ВТБ</a:t>
              </a:r>
              <a:endParaRPr kumimoji="0" lang="ru-RU" sz="14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O Oriel"/>
              </a:endParaRPr>
            </a:p>
          </p:txBody>
        </p:sp>
        <p:sp>
          <p:nvSpPr>
            <p:cNvPr id="53" name="Прямоугольник 119"/>
            <p:cNvSpPr/>
            <p:nvPr/>
          </p:nvSpPr>
          <p:spPr>
            <a:xfrm>
              <a:off x="7297761" y="5674645"/>
              <a:ext cx="1951248" cy="649192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0" tIns="0" rIns="0" bIns="0" anchor="ctr">
              <a:spAutoFit/>
            </a:bodyPr>
            <a:lstStyle/>
            <a:p>
              <a:pPr marL="108000" lvl="0" indent="-107640">
                <a:spcAft>
                  <a:spcPts val="201"/>
                </a:spcAft>
                <a:buClr>
                  <a:srgbClr val="154CFA"/>
                </a:buClr>
                <a:buSzPct val="80000"/>
                <a:buFont typeface="Arial"/>
                <a:buChar char="•"/>
                <a:defRPr/>
              </a:pPr>
              <a:r>
                <a:rPr lang="ru-RU" sz="1400" dirty="0" err="1" smtClean="0">
                  <a:cs typeface="Arial" panose="020B0604020202020204" pitchFamily="34" charset="0"/>
                </a:rPr>
                <a:t>Telegram</a:t>
              </a:r>
              <a:r>
                <a:rPr lang="ru-RU" sz="1400" dirty="0">
                  <a:cs typeface="Arial" panose="020B0604020202020204" pitchFamily="34" charset="0"/>
                </a:rPr>
                <a:t>: </a:t>
              </a:r>
              <a:r>
                <a:rPr lang="ru-RU" sz="1400" dirty="0" smtClean="0">
                  <a:cs typeface="Arial" panose="020B0604020202020204" pitchFamily="34" charset="0"/>
                </a:rPr>
                <a:t/>
              </a:r>
              <a:br>
                <a:rPr lang="ru-RU" sz="1400" dirty="0" smtClean="0">
                  <a:cs typeface="Arial" panose="020B0604020202020204" pitchFamily="34" charset="0"/>
                </a:rPr>
              </a:br>
              <a:r>
                <a:rPr lang="ru-RU" sz="1400" dirty="0" smtClean="0">
                  <a:cs typeface="Arial" panose="020B0604020202020204" pitchFamily="34" charset="0"/>
                  <a:hlinkClick r:id="rId3"/>
                </a:rPr>
                <a:t>https</a:t>
              </a:r>
              <a:r>
                <a:rPr lang="ru-RU" sz="1400" dirty="0">
                  <a:cs typeface="Arial" panose="020B0604020202020204" pitchFamily="34" charset="0"/>
                  <a:hlinkClick r:id="rId3"/>
                </a:rPr>
                <a:t>://</a:t>
              </a:r>
              <a:r>
                <a:rPr lang="ru-RU" sz="1400" dirty="0" smtClean="0">
                  <a:cs typeface="Arial" panose="020B0604020202020204" pitchFamily="34" charset="0"/>
                  <a:hlinkClick r:id="rId3"/>
                </a:rPr>
                <a:t>t.me/vtb_main_bot</a:t>
              </a:r>
              <a:endParaRPr lang="ru-RU" sz="1400" dirty="0">
                <a:cs typeface="Arial" panose="020B0604020202020204" pitchFamily="34" charset="0"/>
              </a:endParaRPr>
            </a:p>
            <a:p>
              <a:pPr marL="108000" lvl="0" indent="-107640">
                <a:spcAft>
                  <a:spcPts val="201"/>
                </a:spcAft>
                <a:buClr>
                  <a:srgbClr val="154CFA"/>
                </a:buClr>
                <a:buSzPct val="80000"/>
                <a:buFont typeface="Arial"/>
                <a:buChar char="•"/>
                <a:defRPr/>
              </a:pPr>
              <a:r>
                <a:rPr lang="ru-RU" sz="1400" dirty="0" smtClean="0">
                  <a:cs typeface="Arial" panose="020B0604020202020204" pitchFamily="34" charset="0"/>
                </a:rPr>
                <a:t>Сообщество </a:t>
              </a:r>
              <a:r>
                <a:rPr lang="ru-RU" sz="1400" dirty="0">
                  <a:cs typeface="Arial" panose="020B0604020202020204" pitchFamily="34" charset="0"/>
                </a:rPr>
                <a:t>«Вконтакте» </a:t>
              </a:r>
              <a:r>
                <a:rPr lang="en-US" sz="1400" dirty="0" smtClean="0">
                  <a:cs typeface="Arial" panose="020B0604020202020204" pitchFamily="34" charset="0"/>
                  <a:hlinkClick r:id="rId4"/>
                </a:rPr>
                <a:t>https</a:t>
              </a:r>
              <a:r>
                <a:rPr lang="en-US" sz="1400" dirty="0">
                  <a:cs typeface="Arial" panose="020B0604020202020204" pitchFamily="34" charset="0"/>
                  <a:hlinkClick r:id="rId4"/>
                </a:rPr>
                <a:t>://vk.com/vtb</a:t>
              </a:r>
              <a:r>
                <a:rPr lang="ru-RU" sz="1400" dirty="0"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62" name="Овал 61"/>
          <p:cNvSpPr/>
          <p:nvPr/>
        </p:nvSpPr>
        <p:spPr>
          <a:xfrm>
            <a:off x="5652908" y="2156042"/>
            <a:ext cx="361950" cy="36195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8" name="Группа 57"/>
          <p:cNvGrpSpPr/>
          <p:nvPr/>
        </p:nvGrpSpPr>
        <p:grpSpPr>
          <a:xfrm>
            <a:off x="234367" y="5898761"/>
            <a:ext cx="424446" cy="389757"/>
            <a:chOff x="234367" y="3908525"/>
            <a:chExt cx="424446" cy="389757"/>
          </a:xfrm>
        </p:grpSpPr>
        <p:sp>
          <p:nvSpPr>
            <p:cNvPr id="59" name="Овал 58"/>
            <p:cNvSpPr/>
            <p:nvPr/>
          </p:nvSpPr>
          <p:spPr>
            <a:xfrm>
              <a:off x="256413" y="3908525"/>
              <a:ext cx="402400" cy="389757"/>
            </a:xfrm>
            <a:prstGeom prst="ellipse">
              <a:avLst/>
            </a:prstGeom>
            <a:gradFill>
              <a:gsLst>
                <a:gs pos="0">
                  <a:srgbClr val="3E6CFB"/>
                </a:gs>
                <a:gs pos="97000">
                  <a:srgbClr val="0F36B2"/>
                </a:gs>
              </a:gsLst>
              <a:lin ang="2700000" scaled="0"/>
            </a:gradFill>
            <a:ln w="12700">
              <a:noFill/>
            </a:ln>
            <a:effectLst>
              <a:outerShdw blurRad="50800" dist="38100" sx="98000" sy="98000" algn="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9074A294-AF2B-234E-9ACE-8768E6208690}"/>
                </a:ext>
              </a:extLst>
            </p:cNvPr>
            <p:cNvSpPr/>
            <p:nvPr/>
          </p:nvSpPr>
          <p:spPr>
            <a:xfrm>
              <a:off x="234367" y="3984323"/>
              <a:ext cx="420017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8462" algn="ctr">
                <a:spcAft>
                  <a:spcPts val="600"/>
                </a:spcAft>
              </a:pPr>
              <a:r>
                <a:rPr lang="ru-RU" sz="1600" b="1" dirty="0" smtClean="0">
                  <a:solidFill>
                    <a:schemeClr val="bg1"/>
                  </a:solidFill>
                  <a:latin typeface="VTB Group Demi Bold" panose="020B0503040504020204" pitchFamily="34" charset="0"/>
                </a:rPr>
                <a:t>03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925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CEE1D680-4EAA-CC4E-A22F-F985A44FE1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954805" y="1814851"/>
            <a:ext cx="7052046" cy="342234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58813" y="633109"/>
            <a:ext cx="7928927" cy="332399"/>
          </a:xfrm>
        </p:spPr>
        <p:txBody>
          <a:bodyPr/>
          <a:lstStyle/>
          <a:p>
            <a:r>
              <a:rPr lang="ru-RU" dirty="0"/>
              <a:t>ПРАВИЛА ЗАЩИТЫ ЛИЧНОГО </a:t>
            </a:r>
            <a:r>
              <a:rPr lang="ru-RU" dirty="0" smtClean="0"/>
              <a:t>УСТРОЙСТВА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47321" y="2313483"/>
            <a:ext cx="3195361" cy="961650"/>
            <a:chOff x="144505" y="3825110"/>
            <a:chExt cx="2860929" cy="961650"/>
          </a:xfrm>
        </p:grpSpPr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686469F9-5827-FF4B-8A25-4EA5794D1A26}"/>
                </a:ext>
              </a:extLst>
            </p:cNvPr>
            <p:cNvGrpSpPr/>
            <p:nvPr/>
          </p:nvGrpSpPr>
          <p:grpSpPr>
            <a:xfrm>
              <a:off x="144505" y="3825110"/>
              <a:ext cx="2860929" cy="961650"/>
              <a:chOff x="1124415" y="5028998"/>
              <a:chExt cx="2690492" cy="582675"/>
            </a:xfrm>
          </p:grpSpPr>
          <p:sp>
            <p:nvSpPr>
              <p:cNvPr id="28" name="Скругленный прямоугольник 27">
                <a:extLst>
                  <a:ext uri="{FF2B5EF4-FFF2-40B4-BE49-F238E27FC236}">
                    <a16:creationId xmlns:a16="http://schemas.microsoft.com/office/drawing/2014/main" id="{B367AF50-E000-954F-A2B5-DE7443C936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4415" y="5028998"/>
                <a:ext cx="2690492" cy="582675"/>
              </a:xfrm>
              <a:prstGeom prst="roundRect">
                <a:avLst>
                  <a:gd name="adj" fmla="val 9335"/>
                </a:avLst>
              </a:prstGeom>
              <a:solidFill>
                <a:srgbClr val="DEE8FF"/>
              </a:solidFill>
              <a:ln w="19050">
                <a:gradFill>
                  <a:gsLst>
                    <a:gs pos="0">
                      <a:schemeClr val="bg1">
                        <a:alpha val="15158"/>
                      </a:schemeClr>
                    </a:gs>
                    <a:gs pos="97000">
                      <a:schemeClr val="bg1">
                        <a:alpha val="23259"/>
                      </a:schemeClr>
                    </a:gs>
                  </a:gsLst>
                  <a:lin ang="2700000" scaled="0"/>
                </a:gradFill>
              </a:ln>
              <a:effectLst>
                <a:outerShdw blurRad="88900" dist="38100" dir="5400000" algn="t" rotWithShape="0">
                  <a:prstClr val="black">
                    <a:alpha val="6003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9" name="Скругленный прямоугольник 28">
                <a:extLst>
                  <a:ext uri="{FF2B5EF4-FFF2-40B4-BE49-F238E27FC236}">
                    <a16:creationId xmlns:a16="http://schemas.microsoft.com/office/drawing/2014/main" id="{40BF9051-99BF-5045-B69F-546543F97A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4415" y="5028998"/>
                <a:ext cx="2690492" cy="582675"/>
              </a:xfrm>
              <a:prstGeom prst="roundRect">
                <a:avLst>
                  <a:gd name="adj" fmla="val 8968"/>
                </a:avLst>
              </a:prstGeom>
              <a:solidFill>
                <a:schemeClr val="bg1">
                  <a:alpha val="41000"/>
                </a:schemeClr>
              </a:solidFill>
              <a:ln w="19050">
                <a:gradFill>
                  <a:gsLst>
                    <a:gs pos="0">
                      <a:schemeClr val="bg1">
                        <a:alpha val="15158"/>
                      </a:schemeClr>
                    </a:gs>
                    <a:gs pos="97000">
                      <a:schemeClr val="bg1">
                        <a:alpha val="23259"/>
                      </a:schemeClr>
                    </a:gs>
                  </a:gsLst>
                  <a:lin ang="27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F060D354-42FC-7247-8F70-5DB4547E9109}"/>
                </a:ext>
              </a:extLst>
            </p:cNvPr>
            <p:cNvSpPr/>
            <p:nvPr/>
          </p:nvSpPr>
          <p:spPr>
            <a:xfrm>
              <a:off x="629606" y="3980612"/>
              <a:ext cx="2290552" cy="72327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8462">
                <a:spcAft>
                  <a:spcPts val="600"/>
                </a:spcAft>
              </a:pPr>
              <a:r>
                <a:rPr lang="ru-RU" sz="1200" b="1" dirty="0" smtClean="0">
                  <a:solidFill>
                    <a:schemeClr val="accent1"/>
                  </a:solidFill>
                  <a:latin typeface="VTB Group Demi Bold" panose="020B0503040504020204" pitchFamily="34" charset="0"/>
                </a:rPr>
                <a:t>ПРОГРАММНОЕ ОБЕСПЕЧЕНИЕ</a:t>
              </a:r>
              <a:endParaRPr lang="ru-RU" sz="1200" b="1" dirty="0">
                <a:solidFill>
                  <a:schemeClr val="accent1"/>
                </a:solidFill>
                <a:latin typeface="VTB Group Demi Bold" panose="020B0503040504020204" pitchFamily="34" charset="0"/>
              </a:endParaRPr>
            </a:p>
            <a:p>
              <a:pPr marL="8462">
                <a:spcAft>
                  <a:spcPts val="600"/>
                </a:spcAft>
              </a:pPr>
              <a:r>
                <a:rPr lang="ru-RU" sz="1000" dirty="0" smtClean="0"/>
                <a:t>Используйте только </a:t>
              </a:r>
              <a:r>
                <a:rPr lang="ru-RU" sz="1000" dirty="0"/>
                <a:t>лицензионное </a:t>
              </a:r>
              <a:r>
                <a:rPr lang="ru-RU" sz="1000" dirty="0" smtClean="0"/>
                <a:t/>
              </a:r>
              <a:br>
                <a:rPr lang="ru-RU" sz="1000" dirty="0" smtClean="0"/>
              </a:br>
              <a:r>
                <a:rPr lang="ru-RU" sz="1000" dirty="0" smtClean="0"/>
                <a:t>ПО и ОС из </a:t>
              </a:r>
              <a:r>
                <a:rPr lang="ru-RU" sz="1000" dirty="0"/>
                <a:t>официальных, надежных </a:t>
              </a:r>
              <a:r>
                <a:rPr lang="ru-RU" sz="1000" dirty="0" smtClean="0"/>
                <a:t>источников</a:t>
              </a:r>
              <a:endParaRPr lang="ru-RU" sz="1000" dirty="0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286862" y="3982219"/>
              <a:ext cx="273600" cy="273600"/>
              <a:chOff x="286862" y="3982219"/>
              <a:chExt cx="273600" cy="273600"/>
            </a:xfrm>
          </p:grpSpPr>
          <p:sp>
            <p:nvSpPr>
              <p:cNvPr id="32" name="Скругленный прямоугольник 31">
                <a:extLst>
                  <a:ext uri="{FF2B5EF4-FFF2-40B4-BE49-F238E27FC236}">
                    <a16:creationId xmlns:a16="http://schemas.microsoft.com/office/drawing/2014/main" id="{B871E395-A5D7-AA4D-876A-BA207574C35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86862" y="3982219"/>
                <a:ext cx="273600" cy="273600"/>
              </a:xfrm>
              <a:prstGeom prst="roundRect">
                <a:avLst>
                  <a:gd name="adj" fmla="val 223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Image 5" descr="preencoded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100000"/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rcRect l="12865" r="12266" b="34028"/>
              <a:stretch/>
            </p:blipFill>
            <p:spPr>
              <a:xfrm>
                <a:off x="321689" y="4037965"/>
                <a:ext cx="212865" cy="187571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0" name="Группа 9"/>
          <p:cNvGrpSpPr/>
          <p:nvPr/>
        </p:nvGrpSpPr>
        <p:grpSpPr>
          <a:xfrm>
            <a:off x="347321" y="3518021"/>
            <a:ext cx="3195361" cy="961650"/>
            <a:chOff x="107988" y="4439285"/>
            <a:chExt cx="2860929" cy="961650"/>
          </a:xfrm>
        </p:grpSpPr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686469F9-5827-FF4B-8A25-4EA5794D1A26}"/>
                </a:ext>
              </a:extLst>
            </p:cNvPr>
            <p:cNvGrpSpPr/>
            <p:nvPr/>
          </p:nvGrpSpPr>
          <p:grpSpPr>
            <a:xfrm>
              <a:off x="107988" y="4439285"/>
              <a:ext cx="2860929" cy="961650"/>
              <a:chOff x="1124415" y="5028998"/>
              <a:chExt cx="2690492" cy="582675"/>
            </a:xfrm>
          </p:grpSpPr>
          <p:sp>
            <p:nvSpPr>
              <p:cNvPr id="41" name="Скругленный прямоугольник 40">
                <a:extLst>
                  <a:ext uri="{FF2B5EF4-FFF2-40B4-BE49-F238E27FC236}">
                    <a16:creationId xmlns:a16="http://schemas.microsoft.com/office/drawing/2014/main" id="{B367AF50-E000-954F-A2B5-DE7443C936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4415" y="5028998"/>
                <a:ext cx="2690492" cy="582675"/>
              </a:xfrm>
              <a:prstGeom prst="roundRect">
                <a:avLst>
                  <a:gd name="adj" fmla="val 9335"/>
                </a:avLst>
              </a:prstGeom>
              <a:solidFill>
                <a:srgbClr val="DEE8FF"/>
              </a:solidFill>
              <a:ln w="19050">
                <a:gradFill>
                  <a:gsLst>
                    <a:gs pos="0">
                      <a:schemeClr val="bg1">
                        <a:alpha val="15158"/>
                      </a:schemeClr>
                    </a:gs>
                    <a:gs pos="97000">
                      <a:schemeClr val="bg1">
                        <a:alpha val="23259"/>
                      </a:schemeClr>
                    </a:gs>
                  </a:gsLst>
                  <a:lin ang="2700000" scaled="0"/>
                </a:gradFill>
              </a:ln>
              <a:effectLst>
                <a:outerShdw blurRad="88900" dist="38100" dir="5400000" algn="t" rotWithShape="0">
                  <a:prstClr val="black">
                    <a:alpha val="6003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2" name="Скругленный прямоугольник 41">
                <a:extLst>
                  <a:ext uri="{FF2B5EF4-FFF2-40B4-BE49-F238E27FC236}">
                    <a16:creationId xmlns:a16="http://schemas.microsoft.com/office/drawing/2014/main" id="{40BF9051-99BF-5045-B69F-546543F97A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4415" y="5028998"/>
                <a:ext cx="2690492" cy="582675"/>
              </a:xfrm>
              <a:prstGeom prst="roundRect">
                <a:avLst>
                  <a:gd name="adj" fmla="val 8968"/>
                </a:avLst>
              </a:prstGeom>
              <a:solidFill>
                <a:schemeClr val="bg1">
                  <a:alpha val="41000"/>
                </a:schemeClr>
              </a:solidFill>
              <a:ln w="19050">
                <a:gradFill>
                  <a:gsLst>
                    <a:gs pos="0">
                      <a:schemeClr val="bg1">
                        <a:alpha val="15158"/>
                      </a:schemeClr>
                    </a:gs>
                    <a:gs pos="97000">
                      <a:schemeClr val="bg1">
                        <a:alpha val="23259"/>
                      </a:schemeClr>
                    </a:gs>
                  </a:gsLst>
                  <a:lin ang="27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F060D354-42FC-7247-8F70-5DB4547E9109}"/>
                </a:ext>
              </a:extLst>
            </p:cNvPr>
            <p:cNvSpPr/>
            <p:nvPr/>
          </p:nvSpPr>
          <p:spPr>
            <a:xfrm>
              <a:off x="641591" y="4594787"/>
              <a:ext cx="2208462" cy="72327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8462">
                <a:spcAft>
                  <a:spcPts val="600"/>
                </a:spcAft>
              </a:pPr>
              <a:r>
                <a:rPr lang="ru-RU" sz="1200" b="1" dirty="0" smtClean="0">
                  <a:solidFill>
                    <a:schemeClr val="accent1"/>
                  </a:solidFill>
                  <a:latin typeface="VTB Group Demi Bold" panose="020B0503040504020204" pitchFamily="34" charset="0"/>
                </a:rPr>
                <a:t>АНТИВИРУС</a:t>
              </a:r>
              <a:endParaRPr lang="ru-RU" sz="1200" b="1" dirty="0">
                <a:solidFill>
                  <a:schemeClr val="accent1"/>
                </a:solidFill>
                <a:latin typeface="VTB Group Demi Bold" panose="020B0503040504020204" pitchFamily="34" charset="0"/>
              </a:endParaRPr>
            </a:p>
            <a:p>
              <a:pPr marL="8462">
                <a:spcAft>
                  <a:spcPts val="600"/>
                </a:spcAft>
              </a:pPr>
              <a:r>
                <a:rPr lang="ru-RU" sz="1000" dirty="0"/>
                <a:t>Используйте </a:t>
              </a:r>
              <a:r>
                <a:rPr lang="ru-RU" sz="1000" dirty="0" smtClean="0"/>
                <a:t>проверенный антивирус. Настройте его </a:t>
              </a:r>
              <a:br>
                <a:rPr lang="ru-RU" sz="1000" dirty="0" smtClean="0"/>
              </a:br>
              <a:r>
                <a:rPr lang="ru-RU" sz="1000" dirty="0" smtClean="0"/>
                <a:t>на </a:t>
              </a:r>
              <a:r>
                <a:rPr lang="ru-RU" sz="1000" dirty="0"/>
                <a:t>автоматическое обновление</a:t>
              </a: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247977" y="4596394"/>
              <a:ext cx="273600" cy="273600"/>
              <a:chOff x="247977" y="4596394"/>
              <a:chExt cx="273600" cy="273600"/>
            </a:xfrm>
          </p:grpSpPr>
          <p:sp>
            <p:nvSpPr>
              <p:cNvPr id="39" name="Скругленный прямоугольник 38">
                <a:extLst>
                  <a:ext uri="{FF2B5EF4-FFF2-40B4-BE49-F238E27FC236}">
                    <a16:creationId xmlns:a16="http://schemas.microsoft.com/office/drawing/2014/main" id="{B871E395-A5D7-AA4D-876A-BA207574C35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7977" y="4596394"/>
                <a:ext cx="273600" cy="273600"/>
              </a:xfrm>
              <a:prstGeom prst="roundRect">
                <a:avLst>
                  <a:gd name="adj" fmla="val 223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6" name="Image 6" descr="preencoded.png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100000"/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rcRect b="23451"/>
              <a:stretch/>
            </p:blipFill>
            <p:spPr>
              <a:xfrm>
                <a:off x="288525" y="4640352"/>
                <a:ext cx="192503" cy="179933"/>
              </a:xfrm>
              <a:prstGeom prst="rect">
                <a:avLst/>
              </a:prstGeom>
            </p:spPr>
          </p:pic>
        </p:grpSp>
      </p:grpSp>
      <p:grpSp>
        <p:nvGrpSpPr>
          <p:cNvPr id="12" name="Группа 11"/>
          <p:cNvGrpSpPr/>
          <p:nvPr/>
        </p:nvGrpSpPr>
        <p:grpSpPr>
          <a:xfrm>
            <a:off x="347321" y="4722559"/>
            <a:ext cx="3195361" cy="961650"/>
            <a:chOff x="381434" y="3883960"/>
            <a:chExt cx="2860929" cy="961650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686469F9-5827-FF4B-8A25-4EA5794D1A26}"/>
                </a:ext>
              </a:extLst>
            </p:cNvPr>
            <p:cNvGrpSpPr/>
            <p:nvPr/>
          </p:nvGrpSpPr>
          <p:grpSpPr>
            <a:xfrm>
              <a:off x="381434" y="3883960"/>
              <a:ext cx="2860929" cy="961650"/>
              <a:chOff x="1124415" y="5028998"/>
              <a:chExt cx="2690492" cy="582675"/>
            </a:xfrm>
          </p:grpSpPr>
          <p:sp>
            <p:nvSpPr>
              <p:cNvPr id="68" name="Скругленный прямоугольник 67">
                <a:extLst>
                  <a:ext uri="{FF2B5EF4-FFF2-40B4-BE49-F238E27FC236}">
                    <a16:creationId xmlns:a16="http://schemas.microsoft.com/office/drawing/2014/main" id="{B367AF50-E000-954F-A2B5-DE7443C936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4415" y="5028998"/>
                <a:ext cx="2690492" cy="582675"/>
              </a:xfrm>
              <a:prstGeom prst="roundRect">
                <a:avLst>
                  <a:gd name="adj" fmla="val 9335"/>
                </a:avLst>
              </a:prstGeom>
              <a:solidFill>
                <a:srgbClr val="DEE8FF"/>
              </a:solidFill>
              <a:ln w="19050">
                <a:gradFill>
                  <a:gsLst>
                    <a:gs pos="0">
                      <a:schemeClr val="bg1">
                        <a:alpha val="15158"/>
                      </a:schemeClr>
                    </a:gs>
                    <a:gs pos="97000">
                      <a:schemeClr val="bg1">
                        <a:alpha val="23259"/>
                      </a:schemeClr>
                    </a:gs>
                  </a:gsLst>
                  <a:lin ang="2700000" scaled="0"/>
                </a:gradFill>
              </a:ln>
              <a:effectLst>
                <a:outerShdw blurRad="88900" dist="38100" dir="5400000" algn="t" rotWithShape="0">
                  <a:prstClr val="black">
                    <a:alpha val="6003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9" name="Скругленный прямоугольник 68">
                <a:extLst>
                  <a:ext uri="{FF2B5EF4-FFF2-40B4-BE49-F238E27FC236}">
                    <a16:creationId xmlns:a16="http://schemas.microsoft.com/office/drawing/2014/main" id="{40BF9051-99BF-5045-B69F-546543F97A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4415" y="5028998"/>
                <a:ext cx="2690492" cy="582675"/>
              </a:xfrm>
              <a:prstGeom prst="roundRect">
                <a:avLst>
                  <a:gd name="adj" fmla="val 8968"/>
                </a:avLst>
              </a:prstGeom>
              <a:solidFill>
                <a:schemeClr val="bg1">
                  <a:alpha val="41000"/>
                </a:schemeClr>
              </a:solidFill>
              <a:ln w="19050">
                <a:gradFill>
                  <a:gsLst>
                    <a:gs pos="0">
                      <a:schemeClr val="bg1">
                        <a:alpha val="15158"/>
                      </a:schemeClr>
                    </a:gs>
                    <a:gs pos="97000">
                      <a:schemeClr val="bg1">
                        <a:alpha val="23259"/>
                      </a:schemeClr>
                    </a:gs>
                  </a:gsLst>
                  <a:lin ang="27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F060D354-42FC-7247-8F70-5DB4547E9109}"/>
                </a:ext>
              </a:extLst>
            </p:cNvPr>
            <p:cNvSpPr/>
            <p:nvPr/>
          </p:nvSpPr>
          <p:spPr>
            <a:xfrm>
              <a:off x="918769" y="4039462"/>
              <a:ext cx="2208853" cy="72327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8462">
                <a:spcAft>
                  <a:spcPts val="600"/>
                </a:spcAft>
              </a:pPr>
              <a:r>
                <a:rPr lang="ru-RU" sz="1200" b="1" dirty="0" smtClean="0">
                  <a:solidFill>
                    <a:schemeClr val="accent1"/>
                  </a:solidFill>
                  <a:latin typeface="VTB Group Demi Bold" panose="020B0503040504020204" pitchFamily="34" charset="0"/>
                </a:rPr>
                <a:t>РЕЗЕРВНОЕ КОПИРОВАНИЕ</a:t>
              </a:r>
              <a:endParaRPr lang="ru-RU" sz="1200" b="1" dirty="0">
                <a:solidFill>
                  <a:schemeClr val="accent1"/>
                </a:solidFill>
                <a:latin typeface="VTB Group Demi Bold" panose="020B0503040504020204" pitchFamily="34" charset="0"/>
              </a:endParaRPr>
            </a:p>
            <a:p>
              <a:pPr marL="8462">
                <a:spcAft>
                  <a:spcPts val="600"/>
                </a:spcAft>
              </a:pPr>
              <a:r>
                <a:rPr lang="ru-RU" sz="1000" dirty="0"/>
                <a:t>В </a:t>
              </a:r>
              <a:r>
                <a:rPr lang="ru-RU" sz="1000" dirty="0" smtClean="0"/>
                <a:t>случае, если какая-то информация повредится, </a:t>
              </a:r>
              <a:r>
                <a:rPr lang="ru-RU" sz="1000" dirty="0"/>
                <a:t>ее можно </a:t>
              </a:r>
              <a:r>
                <a:rPr lang="ru-RU" sz="1000" dirty="0" smtClean="0"/>
                <a:t>восстановить из резервной копии</a:t>
              </a:r>
              <a:endParaRPr lang="ru-RU" sz="1000" dirty="0"/>
            </a:p>
          </p:txBody>
        </p:sp>
        <p:sp>
          <p:nvSpPr>
            <p:cNvPr id="54" name="Скругленный прямоугольник 53">
              <a:extLst>
                <a:ext uri="{FF2B5EF4-FFF2-40B4-BE49-F238E27FC236}">
                  <a16:creationId xmlns:a16="http://schemas.microsoft.com/office/drawing/2014/main" id="{B871E395-A5D7-AA4D-876A-BA207574C352}"/>
                </a:ext>
              </a:extLst>
            </p:cNvPr>
            <p:cNvSpPr>
              <a:spLocks/>
            </p:cNvSpPr>
            <p:nvPr/>
          </p:nvSpPr>
          <p:spPr>
            <a:xfrm>
              <a:off x="525155" y="4041069"/>
              <a:ext cx="273600" cy="273600"/>
            </a:xfrm>
            <a:prstGeom prst="roundRect">
              <a:avLst>
                <a:gd name="adj" fmla="val 223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8" name="Image 8" descr="preencoded.png"/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10000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 l="20124" r="21261" b="23750"/>
            <a:stretch/>
          </p:blipFill>
          <p:spPr>
            <a:xfrm>
              <a:off x="564509" y="4085185"/>
              <a:ext cx="194088" cy="183047"/>
            </a:xfrm>
            <a:prstGeom prst="rect">
              <a:avLst/>
            </a:prstGeom>
          </p:spPr>
        </p:pic>
      </p:grpSp>
      <p:cxnSp>
        <p:nvCxnSpPr>
          <p:cNvPr id="118" name="Прямая соединительная линия 117">
            <a:extLst>
              <a:ext uri="{FF2B5EF4-FFF2-40B4-BE49-F238E27FC236}">
                <a16:creationId xmlns:a16="http://schemas.microsoft.com/office/drawing/2014/main" id="{161DD9C9-C780-A04D-91B5-B09FD8DB41D3}"/>
              </a:ext>
            </a:extLst>
          </p:cNvPr>
          <p:cNvCxnSpPr>
            <a:cxnSpLocks/>
          </p:cNvCxnSpPr>
          <p:nvPr/>
        </p:nvCxnSpPr>
        <p:spPr>
          <a:xfrm>
            <a:off x="0" y="1322696"/>
            <a:ext cx="973943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99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909EBFD2-0BA0-F343-BEF5-5713376DEFB0}"/>
              </a:ext>
            </a:extLst>
          </p:cNvPr>
          <p:cNvGrpSpPr/>
          <p:nvPr/>
        </p:nvGrpSpPr>
        <p:grpSpPr>
          <a:xfrm rot="16610520">
            <a:off x="6033867" y="1324784"/>
            <a:ext cx="6347780" cy="6347780"/>
            <a:chOff x="6516153" y="1648570"/>
            <a:chExt cx="6347780" cy="6347780"/>
          </a:xfrm>
        </p:grpSpPr>
        <p:sp>
          <p:nvSpPr>
            <p:cNvPr id="112" name="Овал 111">
              <a:extLst>
                <a:ext uri="{FF2B5EF4-FFF2-40B4-BE49-F238E27FC236}">
                  <a16:creationId xmlns:a16="http://schemas.microsoft.com/office/drawing/2014/main" id="{C526F598-ADE1-7641-8FBD-45F7951AB254}"/>
                </a:ext>
              </a:extLst>
            </p:cNvPr>
            <p:cNvSpPr/>
            <p:nvPr/>
          </p:nvSpPr>
          <p:spPr>
            <a:xfrm rot="11635797">
              <a:off x="6864000" y="1996417"/>
              <a:ext cx="5652086" cy="5652086"/>
            </a:xfrm>
            <a:prstGeom prst="ellipse">
              <a:avLst/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3" name="Овал 112">
              <a:extLst>
                <a:ext uri="{FF2B5EF4-FFF2-40B4-BE49-F238E27FC236}">
                  <a16:creationId xmlns:a16="http://schemas.microsoft.com/office/drawing/2014/main" id="{BD0D2CB5-1013-CE4B-9C40-D7B2978FC2D0}"/>
                </a:ext>
              </a:extLst>
            </p:cNvPr>
            <p:cNvSpPr/>
            <p:nvPr/>
          </p:nvSpPr>
          <p:spPr>
            <a:xfrm rot="11743468">
              <a:off x="7240174" y="2372591"/>
              <a:ext cx="4899738" cy="4899738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26825"/>
                  </a:schemeClr>
                </a:gs>
              </a:gsLst>
              <a:lin ang="5400000" scaled="1"/>
            </a:gradFill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4" name="Овал 113">
              <a:extLst>
                <a:ext uri="{FF2B5EF4-FFF2-40B4-BE49-F238E27FC236}">
                  <a16:creationId xmlns:a16="http://schemas.microsoft.com/office/drawing/2014/main" id="{365CFD8C-022D-7D44-8129-F7EC5890C1EE}"/>
                </a:ext>
              </a:extLst>
            </p:cNvPr>
            <p:cNvSpPr/>
            <p:nvPr/>
          </p:nvSpPr>
          <p:spPr>
            <a:xfrm rot="11217906">
              <a:off x="6516153" y="1648570"/>
              <a:ext cx="6347780" cy="6347780"/>
            </a:xfrm>
            <a:prstGeom prst="ellipse">
              <a:avLst/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21" name="Рисунок 120">
            <a:extLst>
              <a:ext uri="{FF2B5EF4-FFF2-40B4-BE49-F238E27FC236}">
                <a16:creationId xmlns:a16="http://schemas.microsoft.com/office/drawing/2014/main" id="{37FA04E8-4AA2-C54F-BB60-9930ED43AA48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8884" y="6031272"/>
            <a:ext cx="392400" cy="392400"/>
          </a:xfrm>
          <a:prstGeom prst="rect">
            <a:avLst/>
          </a:prstGeom>
          <a:effectLst/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B14FBBEB-5165-B646-AEF6-05C401E7308F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3201" y="2100002"/>
            <a:ext cx="285139" cy="285139"/>
          </a:xfrm>
          <a:prstGeom prst="rect">
            <a:avLst/>
          </a:prstGeom>
          <a:effectLst>
            <a:outerShdw blurRad="50800" dist="43644" dir="2700000" algn="tl" rotWithShape="0">
              <a:prstClr val="black">
                <a:alpha val="29325"/>
              </a:prstClr>
            </a:outerShdw>
          </a:effectLst>
        </p:spPr>
      </p:pic>
      <p:grpSp>
        <p:nvGrpSpPr>
          <p:cNvPr id="120" name="Группа 119"/>
          <p:cNvGrpSpPr/>
          <p:nvPr/>
        </p:nvGrpSpPr>
        <p:grpSpPr>
          <a:xfrm>
            <a:off x="3699035" y="2313483"/>
            <a:ext cx="3195361" cy="3372281"/>
            <a:chOff x="3401250" y="2312345"/>
            <a:chExt cx="2879881" cy="3372281"/>
          </a:xfrm>
        </p:grpSpPr>
        <p:grpSp>
          <p:nvGrpSpPr>
            <p:cNvPr id="49" name="Группа 48"/>
            <p:cNvGrpSpPr/>
            <p:nvPr/>
          </p:nvGrpSpPr>
          <p:grpSpPr>
            <a:xfrm>
              <a:off x="3401250" y="2312345"/>
              <a:ext cx="2860929" cy="961650"/>
              <a:chOff x="3401250" y="1483670"/>
              <a:chExt cx="2860929" cy="961650"/>
            </a:xfrm>
          </p:grpSpPr>
          <p:grpSp>
            <p:nvGrpSpPr>
              <p:cNvPr id="82" name="Группа 81">
                <a:extLst>
                  <a:ext uri="{FF2B5EF4-FFF2-40B4-BE49-F238E27FC236}">
                    <a16:creationId xmlns:a16="http://schemas.microsoft.com/office/drawing/2014/main" id="{686469F9-5827-FF4B-8A25-4EA5794D1A26}"/>
                  </a:ext>
                </a:extLst>
              </p:cNvPr>
              <p:cNvGrpSpPr/>
              <p:nvPr/>
            </p:nvGrpSpPr>
            <p:grpSpPr>
              <a:xfrm>
                <a:off x="3401250" y="1483670"/>
                <a:ext cx="2860929" cy="961650"/>
                <a:chOff x="1124415" y="5028998"/>
                <a:chExt cx="2690492" cy="582675"/>
              </a:xfrm>
            </p:grpSpPr>
            <p:sp>
              <p:nvSpPr>
                <p:cNvPr id="83" name="Скругленный прямоугольник 82">
                  <a:extLst>
                    <a:ext uri="{FF2B5EF4-FFF2-40B4-BE49-F238E27FC236}">
                      <a16:creationId xmlns:a16="http://schemas.microsoft.com/office/drawing/2014/main" id="{B367AF50-E000-954F-A2B5-DE7443C936B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24415" y="5028998"/>
                  <a:ext cx="2690492" cy="582675"/>
                </a:xfrm>
                <a:prstGeom prst="roundRect">
                  <a:avLst>
                    <a:gd name="adj" fmla="val 9335"/>
                  </a:avLst>
                </a:prstGeom>
                <a:solidFill>
                  <a:srgbClr val="DEE8FF"/>
                </a:solidFill>
                <a:ln w="19050">
                  <a:gradFill>
                    <a:gsLst>
                      <a:gs pos="0">
                        <a:schemeClr val="bg1">
                          <a:alpha val="15158"/>
                        </a:schemeClr>
                      </a:gs>
                      <a:gs pos="97000">
                        <a:schemeClr val="bg1">
                          <a:alpha val="23259"/>
                        </a:schemeClr>
                      </a:gs>
                    </a:gsLst>
                    <a:lin ang="2700000" scaled="0"/>
                  </a:gradFill>
                </a:ln>
                <a:effectLst>
                  <a:outerShdw blurRad="88900" dist="38100" dir="5400000" algn="t" rotWithShape="0">
                    <a:prstClr val="black">
                      <a:alpha val="6003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84" name="Скругленный прямоугольник 83">
                  <a:extLst>
                    <a:ext uri="{FF2B5EF4-FFF2-40B4-BE49-F238E27FC236}">
                      <a16:creationId xmlns:a16="http://schemas.microsoft.com/office/drawing/2014/main" id="{40BF9051-99BF-5045-B69F-546543F97AD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24415" y="5028998"/>
                  <a:ext cx="2690492" cy="582675"/>
                </a:xfrm>
                <a:prstGeom prst="roundRect">
                  <a:avLst>
                    <a:gd name="adj" fmla="val 8968"/>
                  </a:avLst>
                </a:prstGeom>
                <a:solidFill>
                  <a:schemeClr val="bg1">
                    <a:alpha val="41000"/>
                  </a:schemeClr>
                </a:solidFill>
                <a:ln w="19050">
                  <a:gradFill>
                    <a:gsLst>
                      <a:gs pos="0">
                        <a:schemeClr val="bg1">
                          <a:alpha val="15158"/>
                        </a:schemeClr>
                      </a:gs>
                      <a:gs pos="97000">
                        <a:schemeClr val="bg1">
                          <a:alpha val="23259"/>
                        </a:schemeClr>
                      </a:gs>
                    </a:gsLst>
                    <a:lin ang="2700000" scaled="0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85" name="Скругленный прямоугольник 132">
                <a:extLst>
                  <a:ext uri="{FF2B5EF4-FFF2-40B4-BE49-F238E27FC236}">
                    <a16:creationId xmlns:a16="http://schemas.microsoft.com/office/drawing/2014/main" id="{515A71B8-91C7-4609-AB20-D54D72CA514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54892" y="1619449"/>
                <a:ext cx="273600" cy="273600"/>
              </a:xfrm>
              <a:prstGeom prst="roundRect">
                <a:avLst>
                  <a:gd name="adj" fmla="val 223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6" name="Прямоугольник 85">
                <a:extLst>
                  <a:ext uri="{FF2B5EF4-FFF2-40B4-BE49-F238E27FC236}">
                    <a16:creationId xmlns:a16="http://schemas.microsoft.com/office/drawing/2014/main" id="{AFE9DDFA-6673-4FDA-A96D-11DABCDA58DB}"/>
                  </a:ext>
                </a:extLst>
              </p:cNvPr>
              <p:cNvSpPr/>
              <p:nvPr/>
            </p:nvSpPr>
            <p:spPr>
              <a:xfrm>
                <a:off x="3986307" y="1647896"/>
                <a:ext cx="2081614" cy="68480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8462">
                  <a:spcAft>
                    <a:spcPts val="300"/>
                  </a:spcAft>
                </a:pPr>
                <a:r>
                  <a:rPr lang="ru-RU" sz="1200" b="1" dirty="0">
                    <a:solidFill>
                      <a:schemeClr val="accent1"/>
                    </a:solidFill>
                    <a:latin typeface="VTB Group Demi Bold" panose="020B0503040504020204" pitchFamily="34" charset="0"/>
                  </a:rPr>
                  <a:t>ПОЛНАЯ ЗАЩИТА</a:t>
                </a:r>
              </a:p>
              <a:p>
                <a:pPr marL="8462">
                  <a:spcAft>
                    <a:spcPts val="600"/>
                  </a:spcAft>
                </a:pPr>
                <a:r>
                  <a:rPr lang="ru-RU" sz="1000" dirty="0" smtClean="0"/>
                  <a:t>Поставьте </a:t>
                </a:r>
                <a:r>
                  <a:rPr lang="ru-RU" sz="1000" dirty="0"/>
                  <a:t>автоматическую блокировку </a:t>
                </a:r>
                <a:r>
                  <a:rPr lang="ru-RU" sz="1000" dirty="0" smtClean="0"/>
                  <a:t>экрана и защитите </a:t>
                </a:r>
                <a:r>
                  <a:rPr lang="ru-RU" sz="1000" dirty="0"/>
                  <a:t>свое устройство паролем</a:t>
                </a:r>
              </a:p>
            </p:txBody>
          </p:sp>
          <p:grpSp>
            <p:nvGrpSpPr>
              <p:cNvPr id="87" name="Graphic 2">
                <a:extLst>
                  <a:ext uri="{FF2B5EF4-FFF2-40B4-BE49-F238E27FC236}">
                    <a16:creationId xmlns:a16="http://schemas.microsoft.com/office/drawing/2014/main" id="{5529B46B-67F3-6E45-AF41-D771C9F757E5}"/>
                  </a:ext>
                </a:extLst>
              </p:cNvPr>
              <p:cNvGrpSpPr/>
              <p:nvPr/>
            </p:nvGrpSpPr>
            <p:grpSpPr>
              <a:xfrm>
                <a:off x="3636972" y="1665607"/>
                <a:ext cx="120364" cy="177626"/>
                <a:chOff x="5003068" y="5929707"/>
                <a:chExt cx="209748" cy="309534"/>
              </a:xfrm>
              <a:solidFill>
                <a:schemeClr val="bg1"/>
              </a:solidFill>
            </p:grpSpPr>
            <p:sp>
              <p:nvSpPr>
                <p:cNvPr id="88" name="Freeform 2138">
                  <a:extLst>
                    <a:ext uri="{FF2B5EF4-FFF2-40B4-BE49-F238E27FC236}">
                      <a16:creationId xmlns:a16="http://schemas.microsoft.com/office/drawing/2014/main" id="{39F4AE10-5B10-0241-8F69-E73542483788}"/>
                    </a:ext>
                  </a:extLst>
                </p:cNvPr>
                <p:cNvSpPr/>
                <p:nvPr/>
              </p:nvSpPr>
              <p:spPr>
                <a:xfrm>
                  <a:off x="5003068" y="6055416"/>
                  <a:ext cx="209748" cy="183825"/>
                </a:xfrm>
                <a:custGeom>
                  <a:avLst/>
                  <a:gdLst>
                    <a:gd name="connsiteX0" fmla="*/ 180687 w 209748"/>
                    <a:gd name="connsiteY0" fmla="*/ 183825 h 183825"/>
                    <a:gd name="connsiteX1" fmla="*/ 29061 w 209748"/>
                    <a:gd name="connsiteY1" fmla="*/ 183825 h 183825"/>
                    <a:gd name="connsiteX2" fmla="*/ 0 w 209748"/>
                    <a:gd name="connsiteY2" fmla="*/ 154767 h 183825"/>
                    <a:gd name="connsiteX3" fmla="*/ 0 w 209748"/>
                    <a:gd name="connsiteY3" fmla="*/ 29058 h 183825"/>
                    <a:gd name="connsiteX4" fmla="*/ 29061 w 209748"/>
                    <a:gd name="connsiteY4" fmla="*/ 0 h 183825"/>
                    <a:gd name="connsiteX5" fmla="*/ 180687 w 209748"/>
                    <a:gd name="connsiteY5" fmla="*/ 0 h 183825"/>
                    <a:gd name="connsiteX6" fmla="*/ 209748 w 209748"/>
                    <a:gd name="connsiteY6" fmla="*/ 29058 h 183825"/>
                    <a:gd name="connsiteX7" fmla="*/ 209748 w 209748"/>
                    <a:gd name="connsiteY7" fmla="*/ 154767 h 183825"/>
                    <a:gd name="connsiteX8" fmla="*/ 180687 w 209748"/>
                    <a:gd name="connsiteY8" fmla="*/ 183825 h 183825"/>
                    <a:gd name="connsiteX9" fmla="*/ 29061 w 209748"/>
                    <a:gd name="connsiteY9" fmla="*/ 13266 h 183825"/>
                    <a:gd name="connsiteX10" fmla="*/ 12635 w 209748"/>
                    <a:gd name="connsiteY10" fmla="*/ 29690 h 183825"/>
                    <a:gd name="connsiteX11" fmla="*/ 12635 w 209748"/>
                    <a:gd name="connsiteY11" fmla="*/ 155399 h 183825"/>
                    <a:gd name="connsiteX12" fmla="*/ 29061 w 209748"/>
                    <a:gd name="connsiteY12" fmla="*/ 171823 h 183825"/>
                    <a:gd name="connsiteX13" fmla="*/ 180687 w 209748"/>
                    <a:gd name="connsiteY13" fmla="*/ 171823 h 183825"/>
                    <a:gd name="connsiteX14" fmla="*/ 197113 w 209748"/>
                    <a:gd name="connsiteY14" fmla="*/ 155399 h 183825"/>
                    <a:gd name="connsiteX15" fmla="*/ 197113 w 209748"/>
                    <a:gd name="connsiteY15" fmla="*/ 29690 h 183825"/>
                    <a:gd name="connsiteX16" fmla="*/ 180687 w 209748"/>
                    <a:gd name="connsiteY16" fmla="*/ 13266 h 183825"/>
                    <a:gd name="connsiteX17" fmla="*/ 29061 w 209748"/>
                    <a:gd name="connsiteY17" fmla="*/ 13266 h 18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09748" h="183825">
                      <a:moveTo>
                        <a:pt x="180687" y="183825"/>
                      </a:moveTo>
                      <a:lnTo>
                        <a:pt x="29061" y="183825"/>
                      </a:lnTo>
                      <a:cubicBezTo>
                        <a:pt x="13267" y="183825"/>
                        <a:pt x="0" y="171191"/>
                        <a:pt x="0" y="154767"/>
                      </a:cubicBezTo>
                      <a:lnTo>
                        <a:pt x="0" y="29058"/>
                      </a:lnTo>
                      <a:cubicBezTo>
                        <a:pt x="0" y="13266"/>
                        <a:pt x="12635" y="0"/>
                        <a:pt x="29061" y="0"/>
                      </a:cubicBezTo>
                      <a:lnTo>
                        <a:pt x="180687" y="0"/>
                      </a:lnTo>
                      <a:cubicBezTo>
                        <a:pt x="196481" y="0"/>
                        <a:pt x="209748" y="12634"/>
                        <a:pt x="209748" y="29058"/>
                      </a:cubicBezTo>
                      <a:lnTo>
                        <a:pt x="209748" y="154767"/>
                      </a:lnTo>
                      <a:cubicBezTo>
                        <a:pt x="209748" y="171191"/>
                        <a:pt x="196481" y="183825"/>
                        <a:pt x="180687" y="183825"/>
                      </a:cubicBezTo>
                      <a:close/>
                      <a:moveTo>
                        <a:pt x="29061" y="13266"/>
                      </a:moveTo>
                      <a:cubicBezTo>
                        <a:pt x="20216" y="13266"/>
                        <a:pt x="12635" y="20215"/>
                        <a:pt x="12635" y="29690"/>
                      </a:cubicBezTo>
                      <a:lnTo>
                        <a:pt x="12635" y="155399"/>
                      </a:lnTo>
                      <a:cubicBezTo>
                        <a:pt x="12635" y="164243"/>
                        <a:pt x="19585" y="171823"/>
                        <a:pt x="29061" y="171823"/>
                      </a:cubicBezTo>
                      <a:lnTo>
                        <a:pt x="180687" y="171823"/>
                      </a:lnTo>
                      <a:cubicBezTo>
                        <a:pt x="189532" y="171823"/>
                        <a:pt x="197113" y="164874"/>
                        <a:pt x="197113" y="155399"/>
                      </a:cubicBezTo>
                      <a:lnTo>
                        <a:pt x="197113" y="29690"/>
                      </a:lnTo>
                      <a:cubicBezTo>
                        <a:pt x="197113" y="20846"/>
                        <a:pt x="190163" y="13266"/>
                        <a:pt x="180687" y="13266"/>
                      </a:cubicBezTo>
                      <a:lnTo>
                        <a:pt x="29061" y="13266"/>
                      </a:lnTo>
                      <a:close/>
                    </a:path>
                  </a:pathLst>
                </a:custGeom>
                <a:grpFill/>
                <a:ln w="631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89" name="Freeform 2139">
                  <a:extLst>
                    <a:ext uri="{FF2B5EF4-FFF2-40B4-BE49-F238E27FC236}">
                      <a16:creationId xmlns:a16="http://schemas.microsoft.com/office/drawing/2014/main" id="{A77982D9-298E-7E4E-93EC-3EF0F686BC71}"/>
                    </a:ext>
                  </a:extLst>
                </p:cNvPr>
                <p:cNvSpPr/>
                <p:nvPr/>
              </p:nvSpPr>
              <p:spPr>
                <a:xfrm>
                  <a:off x="5026443" y="5929707"/>
                  <a:ext cx="162365" cy="138974"/>
                </a:xfrm>
                <a:custGeom>
                  <a:avLst/>
                  <a:gdLst>
                    <a:gd name="connsiteX0" fmla="*/ 156048 w 162365"/>
                    <a:gd name="connsiteY0" fmla="*/ 138975 h 138974"/>
                    <a:gd name="connsiteX1" fmla="*/ 131409 w 162365"/>
                    <a:gd name="connsiteY1" fmla="*/ 138975 h 138974"/>
                    <a:gd name="connsiteX2" fmla="*/ 125091 w 162365"/>
                    <a:gd name="connsiteY2" fmla="*/ 132658 h 138974"/>
                    <a:gd name="connsiteX3" fmla="*/ 125091 w 162365"/>
                    <a:gd name="connsiteY3" fmla="*/ 77068 h 138974"/>
                    <a:gd name="connsiteX4" fmla="*/ 85289 w 162365"/>
                    <a:gd name="connsiteY4" fmla="*/ 37271 h 138974"/>
                    <a:gd name="connsiteX5" fmla="*/ 77076 w 162365"/>
                    <a:gd name="connsiteY5" fmla="*/ 37271 h 138974"/>
                    <a:gd name="connsiteX6" fmla="*/ 37275 w 162365"/>
                    <a:gd name="connsiteY6" fmla="*/ 77068 h 138974"/>
                    <a:gd name="connsiteX7" fmla="*/ 37275 w 162365"/>
                    <a:gd name="connsiteY7" fmla="*/ 132658 h 138974"/>
                    <a:gd name="connsiteX8" fmla="*/ 30957 w 162365"/>
                    <a:gd name="connsiteY8" fmla="*/ 138975 h 138974"/>
                    <a:gd name="connsiteX9" fmla="*/ 6318 w 162365"/>
                    <a:gd name="connsiteY9" fmla="*/ 138975 h 138974"/>
                    <a:gd name="connsiteX10" fmla="*/ 0 w 162365"/>
                    <a:gd name="connsiteY10" fmla="*/ 132658 h 138974"/>
                    <a:gd name="connsiteX11" fmla="*/ 0 w 162365"/>
                    <a:gd name="connsiteY11" fmla="*/ 77068 h 138974"/>
                    <a:gd name="connsiteX12" fmla="*/ 77076 w 162365"/>
                    <a:gd name="connsiteY12" fmla="*/ 0 h 138974"/>
                    <a:gd name="connsiteX13" fmla="*/ 85289 w 162365"/>
                    <a:gd name="connsiteY13" fmla="*/ 0 h 138974"/>
                    <a:gd name="connsiteX14" fmla="*/ 162366 w 162365"/>
                    <a:gd name="connsiteY14" fmla="*/ 77068 h 138974"/>
                    <a:gd name="connsiteX15" fmla="*/ 162366 w 162365"/>
                    <a:gd name="connsiteY15" fmla="*/ 132658 h 138974"/>
                    <a:gd name="connsiteX16" fmla="*/ 156048 w 162365"/>
                    <a:gd name="connsiteY16" fmla="*/ 138975 h 138974"/>
                    <a:gd name="connsiteX17" fmla="*/ 137727 w 162365"/>
                    <a:gd name="connsiteY17" fmla="*/ 126341 h 138974"/>
                    <a:gd name="connsiteX18" fmla="*/ 149730 w 162365"/>
                    <a:gd name="connsiteY18" fmla="*/ 126341 h 138974"/>
                    <a:gd name="connsiteX19" fmla="*/ 149730 w 162365"/>
                    <a:gd name="connsiteY19" fmla="*/ 77068 h 138974"/>
                    <a:gd name="connsiteX20" fmla="*/ 85289 w 162365"/>
                    <a:gd name="connsiteY20" fmla="*/ 12634 h 138974"/>
                    <a:gd name="connsiteX21" fmla="*/ 77076 w 162365"/>
                    <a:gd name="connsiteY21" fmla="*/ 12634 h 138974"/>
                    <a:gd name="connsiteX22" fmla="*/ 12635 w 162365"/>
                    <a:gd name="connsiteY22" fmla="*/ 77068 h 138974"/>
                    <a:gd name="connsiteX23" fmla="*/ 12635 w 162365"/>
                    <a:gd name="connsiteY23" fmla="*/ 126341 h 138974"/>
                    <a:gd name="connsiteX24" fmla="*/ 24639 w 162365"/>
                    <a:gd name="connsiteY24" fmla="*/ 126341 h 138974"/>
                    <a:gd name="connsiteX25" fmla="*/ 24639 w 162365"/>
                    <a:gd name="connsiteY25" fmla="*/ 77068 h 138974"/>
                    <a:gd name="connsiteX26" fmla="*/ 77076 w 162365"/>
                    <a:gd name="connsiteY26" fmla="*/ 24637 h 138974"/>
                    <a:gd name="connsiteX27" fmla="*/ 85289 w 162365"/>
                    <a:gd name="connsiteY27" fmla="*/ 24637 h 138974"/>
                    <a:gd name="connsiteX28" fmla="*/ 137727 w 162365"/>
                    <a:gd name="connsiteY28" fmla="*/ 77068 h 138974"/>
                    <a:gd name="connsiteX29" fmla="*/ 137727 w 162365"/>
                    <a:gd name="connsiteY29" fmla="*/ 126341 h 138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62365" h="138974">
                      <a:moveTo>
                        <a:pt x="156048" y="138975"/>
                      </a:moveTo>
                      <a:lnTo>
                        <a:pt x="131409" y="138975"/>
                      </a:lnTo>
                      <a:cubicBezTo>
                        <a:pt x="127618" y="138975"/>
                        <a:pt x="125091" y="136448"/>
                        <a:pt x="125091" y="132658"/>
                      </a:cubicBezTo>
                      <a:lnTo>
                        <a:pt x="125091" y="77068"/>
                      </a:lnTo>
                      <a:cubicBezTo>
                        <a:pt x="125091" y="52431"/>
                        <a:pt x="109929" y="37271"/>
                        <a:pt x="85289" y="37271"/>
                      </a:cubicBezTo>
                      <a:lnTo>
                        <a:pt x="77076" y="37271"/>
                      </a:lnTo>
                      <a:cubicBezTo>
                        <a:pt x="52437" y="37271"/>
                        <a:pt x="37275" y="52431"/>
                        <a:pt x="37275" y="77068"/>
                      </a:cubicBezTo>
                      <a:lnTo>
                        <a:pt x="37275" y="132658"/>
                      </a:lnTo>
                      <a:cubicBezTo>
                        <a:pt x="37275" y="136448"/>
                        <a:pt x="34747" y="138975"/>
                        <a:pt x="30957" y="138975"/>
                      </a:cubicBezTo>
                      <a:lnTo>
                        <a:pt x="6318" y="138975"/>
                      </a:lnTo>
                      <a:cubicBezTo>
                        <a:pt x="2527" y="138975"/>
                        <a:pt x="0" y="136448"/>
                        <a:pt x="0" y="132658"/>
                      </a:cubicBezTo>
                      <a:lnTo>
                        <a:pt x="0" y="77068"/>
                      </a:lnTo>
                      <a:cubicBezTo>
                        <a:pt x="0" y="34744"/>
                        <a:pt x="34747" y="0"/>
                        <a:pt x="77076" y="0"/>
                      </a:cubicBezTo>
                      <a:lnTo>
                        <a:pt x="85289" y="0"/>
                      </a:lnTo>
                      <a:cubicBezTo>
                        <a:pt x="127618" y="0"/>
                        <a:pt x="162366" y="34744"/>
                        <a:pt x="162366" y="77068"/>
                      </a:cubicBezTo>
                      <a:lnTo>
                        <a:pt x="162366" y="132658"/>
                      </a:lnTo>
                      <a:cubicBezTo>
                        <a:pt x="162366" y="136448"/>
                        <a:pt x="159839" y="138975"/>
                        <a:pt x="156048" y="138975"/>
                      </a:cubicBezTo>
                      <a:close/>
                      <a:moveTo>
                        <a:pt x="137727" y="126341"/>
                      </a:moveTo>
                      <a:lnTo>
                        <a:pt x="149730" y="126341"/>
                      </a:lnTo>
                      <a:lnTo>
                        <a:pt x="149730" y="77068"/>
                      </a:lnTo>
                      <a:cubicBezTo>
                        <a:pt x="149730" y="41693"/>
                        <a:pt x="120669" y="12634"/>
                        <a:pt x="85289" y="12634"/>
                      </a:cubicBezTo>
                      <a:lnTo>
                        <a:pt x="77076" y="12634"/>
                      </a:lnTo>
                      <a:cubicBezTo>
                        <a:pt x="41697" y="12634"/>
                        <a:pt x="12635" y="41693"/>
                        <a:pt x="12635" y="77068"/>
                      </a:cubicBezTo>
                      <a:lnTo>
                        <a:pt x="12635" y="126341"/>
                      </a:lnTo>
                      <a:lnTo>
                        <a:pt x="24639" y="126341"/>
                      </a:lnTo>
                      <a:lnTo>
                        <a:pt x="24639" y="77068"/>
                      </a:lnTo>
                      <a:cubicBezTo>
                        <a:pt x="24639" y="45483"/>
                        <a:pt x="45488" y="24637"/>
                        <a:pt x="77076" y="24637"/>
                      </a:cubicBezTo>
                      <a:lnTo>
                        <a:pt x="85289" y="24637"/>
                      </a:lnTo>
                      <a:cubicBezTo>
                        <a:pt x="116878" y="24637"/>
                        <a:pt x="137727" y="45483"/>
                        <a:pt x="137727" y="77068"/>
                      </a:cubicBezTo>
                      <a:lnTo>
                        <a:pt x="137727" y="126341"/>
                      </a:lnTo>
                      <a:close/>
                    </a:path>
                  </a:pathLst>
                </a:custGeom>
                <a:grpFill/>
                <a:ln w="631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90" name="Freeform 2140">
                  <a:extLst>
                    <a:ext uri="{FF2B5EF4-FFF2-40B4-BE49-F238E27FC236}">
                      <a16:creationId xmlns:a16="http://schemas.microsoft.com/office/drawing/2014/main" id="{D7AD4C61-1269-AF4D-969B-7D06F83CEDED}"/>
                    </a:ext>
                  </a:extLst>
                </p:cNvPr>
                <p:cNvSpPr/>
                <p:nvPr/>
              </p:nvSpPr>
              <p:spPr>
                <a:xfrm>
                  <a:off x="5078881" y="6113533"/>
                  <a:ext cx="58122" cy="92228"/>
                </a:xfrm>
                <a:custGeom>
                  <a:avLst/>
                  <a:gdLst>
                    <a:gd name="connsiteX0" fmla="*/ 29061 w 58122"/>
                    <a:gd name="connsiteY0" fmla="*/ 92228 h 92228"/>
                    <a:gd name="connsiteX1" fmla="*/ 14531 w 58122"/>
                    <a:gd name="connsiteY1" fmla="*/ 77067 h 92228"/>
                    <a:gd name="connsiteX2" fmla="*/ 14531 w 58122"/>
                    <a:gd name="connsiteY2" fmla="*/ 53695 h 92228"/>
                    <a:gd name="connsiteX3" fmla="*/ 0 w 58122"/>
                    <a:gd name="connsiteY3" fmla="*/ 29058 h 92228"/>
                    <a:gd name="connsiteX4" fmla="*/ 29061 w 58122"/>
                    <a:gd name="connsiteY4" fmla="*/ 0 h 92228"/>
                    <a:gd name="connsiteX5" fmla="*/ 58123 w 58122"/>
                    <a:gd name="connsiteY5" fmla="*/ 29058 h 92228"/>
                    <a:gd name="connsiteX6" fmla="*/ 43592 w 58122"/>
                    <a:gd name="connsiteY6" fmla="*/ 53695 h 92228"/>
                    <a:gd name="connsiteX7" fmla="*/ 43592 w 58122"/>
                    <a:gd name="connsiteY7" fmla="*/ 77067 h 92228"/>
                    <a:gd name="connsiteX8" fmla="*/ 29061 w 58122"/>
                    <a:gd name="connsiteY8" fmla="*/ 92228 h 92228"/>
                    <a:gd name="connsiteX9" fmla="*/ 29061 w 58122"/>
                    <a:gd name="connsiteY9" fmla="*/ 12002 h 92228"/>
                    <a:gd name="connsiteX10" fmla="*/ 12635 w 58122"/>
                    <a:gd name="connsiteY10" fmla="*/ 28427 h 92228"/>
                    <a:gd name="connsiteX11" fmla="*/ 22744 w 58122"/>
                    <a:gd name="connsiteY11" fmla="*/ 43587 h 92228"/>
                    <a:gd name="connsiteX12" fmla="*/ 26534 w 58122"/>
                    <a:gd name="connsiteY12" fmla="*/ 45482 h 92228"/>
                    <a:gd name="connsiteX13" fmla="*/ 26534 w 58122"/>
                    <a:gd name="connsiteY13" fmla="*/ 77067 h 92228"/>
                    <a:gd name="connsiteX14" fmla="*/ 28430 w 58122"/>
                    <a:gd name="connsiteY14" fmla="*/ 79594 h 92228"/>
                    <a:gd name="connsiteX15" fmla="*/ 30325 w 58122"/>
                    <a:gd name="connsiteY15" fmla="*/ 77067 h 92228"/>
                    <a:gd name="connsiteX16" fmla="*/ 30325 w 58122"/>
                    <a:gd name="connsiteY16" fmla="*/ 45482 h 92228"/>
                    <a:gd name="connsiteX17" fmla="*/ 34115 w 58122"/>
                    <a:gd name="connsiteY17" fmla="*/ 43587 h 92228"/>
                    <a:gd name="connsiteX18" fmla="*/ 44224 w 58122"/>
                    <a:gd name="connsiteY18" fmla="*/ 28427 h 92228"/>
                    <a:gd name="connsiteX19" fmla="*/ 29061 w 58122"/>
                    <a:gd name="connsiteY19" fmla="*/ 12002 h 92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8122" h="92228">
                      <a:moveTo>
                        <a:pt x="29061" y="92228"/>
                      </a:moveTo>
                      <a:cubicBezTo>
                        <a:pt x="20848" y="92228"/>
                        <a:pt x="14531" y="85280"/>
                        <a:pt x="14531" y="77067"/>
                      </a:cubicBezTo>
                      <a:lnTo>
                        <a:pt x="14531" y="53695"/>
                      </a:lnTo>
                      <a:cubicBezTo>
                        <a:pt x="5686" y="48641"/>
                        <a:pt x="0" y="39165"/>
                        <a:pt x="0" y="29058"/>
                      </a:cubicBezTo>
                      <a:cubicBezTo>
                        <a:pt x="0" y="13266"/>
                        <a:pt x="13267" y="0"/>
                        <a:pt x="29061" y="0"/>
                      </a:cubicBezTo>
                      <a:cubicBezTo>
                        <a:pt x="44856" y="0"/>
                        <a:pt x="58123" y="13266"/>
                        <a:pt x="58123" y="29058"/>
                      </a:cubicBezTo>
                      <a:cubicBezTo>
                        <a:pt x="58123" y="39165"/>
                        <a:pt x="52437" y="48641"/>
                        <a:pt x="43592" y="53695"/>
                      </a:cubicBezTo>
                      <a:lnTo>
                        <a:pt x="43592" y="77067"/>
                      </a:lnTo>
                      <a:cubicBezTo>
                        <a:pt x="43592" y="85280"/>
                        <a:pt x="37274" y="92228"/>
                        <a:pt x="29061" y="92228"/>
                      </a:cubicBezTo>
                      <a:close/>
                      <a:moveTo>
                        <a:pt x="29061" y="12002"/>
                      </a:moveTo>
                      <a:cubicBezTo>
                        <a:pt x="20216" y="12002"/>
                        <a:pt x="12635" y="19583"/>
                        <a:pt x="12635" y="28427"/>
                      </a:cubicBezTo>
                      <a:cubicBezTo>
                        <a:pt x="12635" y="35375"/>
                        <a:pt x="16426" y="41061"/>
                        <a:pt x="22744" y="43587"/>
                      </a:cubicBezTo>
                      <a:lnTo>
                        <a:pt x="26534" y="45482"/>
                      </a:lnTo>
                      <a:lnTo>
                        <a:pt x="26534" y="77067"/>
                      </a:lnTo>
                      <a:cubicBezTo>
                        <a:pt x="26534" y="78331"/>
                        <a:pt x="27798" y="79594"/>
                        <a:pt x="28430" y="79594"/>
                      </a:cubicBezTo>
                      <a:cubicBezTo>
                        <a:pt x="29061" y="79594"/>
                        <a:pt x="30325" y="78331"/>
                        <a:pt x="30325" y="77067"/>
                      </a:cubicBezTo>
                      <a:lnTo>
                        <a:pt x="30325" y="45482"/>
                      </a:lnTo>
                      <a:lnTo>
                        <a:pt x="34115" y="43587"/>
                      </a:lnTo>
                      <a:cubicBezTo>
                        <a:pt x="40433" y="41061"/>
                        <a:pt x="44224" y="35375"/>
                        <a:pt x="44224" y="28427"/>
                      </a:cubicBezTo>
                      <a:cubicBezTo>
                        <a:pt x="45487" y="19583"/>
                        <a:pt x="37906" y="12002"/>
                        <a:pt x="29061" y="12002"/>
                      </a:cubicBezTo>
                      <a:close/>
                    </a:path>
                  </a:pathLst>
                </a:custGeom>
                <a:grpFill/>
                <a:ln w="631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91" name="Freeform 2141">
                  <a:extLst>
                    <a:ext uri="{FF2B5EF4-FFF2-40B4-BE49-F238E27FC236}">
                      <a16:creationId xmlns:a16="http://schemas.microsoft.com/office/drawing/2014/main" id="{16AAD495-E5FD-7F48-8BBE-5A9421F00351}"/>
                    </a:ext>
                  </a:extLst>
                </p:cNvPr>
                <p:cNvSpPr/>
                <p:nvPr/>
              </p:nvSpPr>
              <p:spPr>
                <a:xfrm>
                  <a:off x="5033393" y="6085738"/>
                  <a:ext cx="29061" cy="127604"/>
                </a:xfrm>
                <a:custGeom>
                  <a:avLst/>
                  <a:gdLst>
                    <a:gd name="connsiteX0" fmla="*/ 22744 w 29061"/>
                    <a:gd name="connsiteY0" fmla="*/ 127604 h 127604"/>
                    <a:gd name="connsiteX1" fmla="*/ 0 w 29061"/>
                    <a:gd name="connsiteY1" fmla="*/ 107389 h 127604"/>
                    <a:gd name="connsiteX2" fmla="*/ 0 w 29061"/>
                    <a:gd name="connsiteY2" fmla="*/ 6317 h 127604"/>
                    <a:gd name="connsiteX3" fmla="*/ 6318 w 29061"/>
                    <a:gd name="connsiteY3" fmla="*/ 0 h 127604"/>
                    <a:gd name="connsiteX4" fmla="*/ 12635 w 29061"/>
                    <a:gd name="connsiteY4" fmla="*/ 6317 h 127604"/>
                    <a:gd name="connsiteX5" fmla="*/ 12635 w 29061"/>
                    <a:gd name="connsiteY5" fmla="*/ 106758 h 127604"/>
                    <a:gd name="connsiteX6" fmla="*/ 22744 w 29061"/>
                    <a:gd name="connsiteY6" fmla="*/ 114970 h 127604"/>
                    <a:gd name="connsiteX7" fmla="*/ 29061 w 29061"/>
                    <a:gd name="connsiteY7" fmla="*/ 121287 h 127604"/>
                    <a:gd name="connsiteX8" fmla="*/ 22744 w 29061"/>
                    <a:gd name="connsiteY8" fmla="*/ 127604 h 127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061" h="127604">
                      <a:moveTo>
                        <a:pt x="22744" y="127604"/>
                      </a:moveTo>
                      <a:cubicBezTo>
                        <a:pt x="6949" y="127604"/>
                        <a:pt x="632" y="115602"/>
                        <a:pt x="0" y="107389"/>
                      </a:cubicBezTo>
                      <a:lnTo>
                        <a:pt x="0" y="6317"/>
                      </a:lnTo>
                      <a:cubicBezTo>
                        <a:pt x="0" y="2527"/>
                        <a:pt x="2527" y="0"/>
                        <a:pt x="6318" y="0"/>
                      </a:cubicBezTo>
                      <a:cubicBezTo>
                        <a:pt x="10108" y="0"/>
                        <a:pt x="12635" y="2527"/>
                        <a:pt x="12635" y="6317"/>
                      </a:cubicBezTo>
                      <a:lnTo>
                        <a:pt x="12635" y="106758"/>
                      </a:lnTo>
                      <a:cubicBezTo>
                        <a:pt x="12635" y="108021"/>
                        <a:pt x="13899" y="114970"/>
                        <a:pt x="22744" y="114970"/>
                      </a:cubicBezTo>
                      <a:cubicBezTo>
                        <a:pt x="26535" y="114970"/>
                        <a:pt x="29061" y="117497"/>
                        <a:pt x="29061" y="121287"/>
                      </a:cubicBezTo>
                      <a:cubicBezTo>
                        <a:pt x="29061" y="125077"/>
                        <a:pt x="25903" y="127604"/>
                        <a:pt x="22744" y="127604"/>
                      </a:cubicBezTo>
                      <a:close/>
                    </a:path>
                  </a:pathLst>
                </a:custGeom>
                <a:grpFill/>
                <a:ln w="631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</p:grpSp>
        </p:grpSp>
        <p:grpSp>
          <p:nvGrpSpPr>
            <p:cNvPr id="13" name="Группа 12"/>
            <p:cNvGrpSpPr/>
            <p:nvPr/>
          </p:nvGrpSpPr>
          <p:grpSpPr>
            <a:xfrm>
              <a:off x="3401250" y="3507221"/>
              <a:ext cx="2860929" cy="961650"/>
              <a:chOff x="3401250" y="2678546"/>
              <a:chExt cx="2860929" cy="961650"/>
            </a:xfrm>
          </p:grpSpPr>
          <p:grpSp>
            <p:nvGrpSpPr>
              <p:cNvPr id="97" name="Группа 96">
                <a:extLst>
                  <a:ext uri="{FF2B5EF4-FFF2-40B4-BE49-F238E27FC236}">
                    <a16:creationId xmlns:a16="http://schemas.microsoft.com/office/drawing/2014/main" id="{686469F9-5827-FF4B-8A25-4EA5794D1A26}"/>
                  </a:ext>
                </a:extLst>
              </p:cNvPr>
              <p:cNvGrpSpPr/>
              <p:nvPr/>
            </p:nvGrpSpPr>
            <p:grpSpPr>
              <a:xfrm>
                <a:off x="3401250" y="2678546"/>
                <a:ext cx="2860929" cy="961650"/>
                <a:chOff x="1124415" y="5028998"/>
                <a:chExt cx="2690492" cy="582675"/>
              </a:xfrm>
            </p:grpSpPr>
            <p:sp>
              <p:nvSpPr>
                <p:cNvPr id="102" name="Скругленный прямоугольник 101">
                  <a:extLst>
                    <a:ext uri="{FF2B5EF4-FFF2-40B4-BE49-F238E27FC236}">
                      <a16:creationId xmlns:a16="http://schemas.microsoft.com/office/drawing/2014/main" id="{B367AF50-E000-954F-A2B5-DE7443C936B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24415" y="5028998"/>
                  <a:ext cx="2690492" cy="582675"/>
                </a:xfrm>
                <a:prstGeom prst="roundRect">
                  <a:avLst>
                    <a:gd name="adj" fmla="val 9335"/>
                  </a:avLst>
                </a:prstGeom>
                <a:solidFill>
                  <a:srgbClr val="DEE8FF"/>
                </a:solidFill>
                <a:ln w="19050">
                  <a:gradFill>
                    <a:gsLst>
                      <a:gs pos="0">
                        <a:schemeClr val="bg1">
                          <a:alpha val="15158"/>
                        </a:schemeClr>
                      </a:gs>
                      <a:gs pos="97000">
                        <a:schemeClr val="bg1">
                          <a:alpha val="23259"/>
                        </a:schemeClr>
                      </a:gs>
                    </a:gsLst>
                    <a:lin ang="2700000" scaled="0"/>
                  </a:gradFill>
                </a:ln>
                <a:effectLst>
                  <a:outerShdw blurRad="88900" dist="38100" dir="5400000" algn="t" rotWithShape="0">
                    <a:prstClr val="black">
                      <a:alpha val="6003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03" name="Скругленный прямоугольник 102">
                  <a:extLst>
                    <a:ext uri="{FF2B5EF4-FFF2-40B4-BE49-F238E27FC236}">
                      <a16:creationId xmlns:a16="http://schemas.microsoft.com/office/drawing/2014/main" id="{40BF9051-99BF-5045-B69F-546543F97AD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24415" y="5028998"/>
                  <a:ext cx="2690492" cy="582675"/>
                </a:xfrm>
                <a:prstGeom prst="roundRect">
                  <a:avLst>
                    <a:gd name="adj" fmla="val 8968"/>
                  </a:avLst>
                </a:prstGeom>
                <a:solidFill>
                  <a:schemeClr val="bg1">
                    <a:alpha val="41000"/>
                  </a:schemeClr>
                </a:solidFill>
                <a:ln w="19050">
                  <a:gradFill>
                    <a:gsLst>
                      <a:gs pos="0">
                        <a:schemeClr val="bg1">
                          <a:alpha val="15158"/>
                        </a:schemeClr>
                      </a:gs>
                      <a:gs pos="97000">
                        <a:schemeClr val="bg1">
                          <a:alpha val="23259"/>
                        </a:schemeClr>
                      </a:gs>
                    </a:gsLst>
                    <a:lin ang="2700000" scaled="0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98" name="Прямоугольник 97">
                <a:extLst>
                  <a:ext uri="{FF2B5EF4-FFF2-40B4-BE49-F238E27FC236}">
                    <a16:creationId xmlns:a16="http://schemas.microsoft.com/office/drawing/2014/main" id="{F060D354-42FC-7247-8F70-5DB4547E9109}"/>
                  </a:ext>
                </a:extLst>
              </p:cNvPr>
              <p:cNvSpPr/>
              <p:nvPr/>
            </p:nvSpPr>
            <p:spPr>
              <a:xfrm>
                <a:off x="3946049" y="2834048"/>
                <a:ext cx="2208462" cy="56938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8462">
                  <a:spcAft>
                    <a:spcPts val="600"/>
                  </a:spcAft>
                </a:pPr>
                <a:r>
                  <a:rPr lang="ru-RU" sz="1200" b="1" dirty="0" smtClean="0">
                    <a:solidFill>
                      <a:schemeClr val="accent1"/>
                    </a:solidFill>
                    <a:latin typeface="VTB Group Demi Bold" panose="020B0503040504020204" pitchFamily="34" charset="0"/>
                  </a:rPr>
                  <a:t>БЕЗОПАСНОСТЬ УСТРОЙСТВ</a:t>
                </a:r>
                <a:endParaRPr lang="ru-RU" sz="1200" b="1" dirty="0">
                  <a:solidFill>
                    <a:schemeClr val="accent1"/>
                  </a:solidFill>
                  <a:latin typeface="VTB Group Demi Bold" panose="020B0503040504020204" pitchFamily="34" charset="0"/>
                </a:endParaRPr>
              </a:p>
              <a:p>
                <a:pPr marL="8462">
                  <a:spcAft>
                    <a:spcPts val="600"/>
                  </a:spcAft>
                </a:pPr>
                <a:r>
                  <a:rPr lang="ru-RU" sz="1000" dirty="0" smtClean="0"/>
                  <a:t>Не </a:t>
                </a:r>
                <a:r>
                  <a:rPr lang="ru-RU" sz="1000" dirty="0"/>
                  <a:t>оставляйте свое устройство </a:t>
                </a:r>
                <a:r>
                  <a:rPr lang="ru-RU" sz="1000" dirty="0" smtClean="0"/>
                  <a:t/>
                </a:r>
                <a:br>
                  <a:rPr lang="ru-RU" sz="1000" dirty="0" smtClean="0"/>
                </a:br>
                <a:r>
                  <a:rPr lang="ru-RU" sz="1000" dirty="0" smtClean="0"/>
                  <a:t>без </a:t>
                </a:r>
                <a:r>
                  <a:rPr lang="ru-RU" sz="1000" dirty="0"/>
                  <a:t>присмотра в публичных местах</a:t>
                </a:r>
              </a:p>
            </p:txBody>
          </p:sp>
          <p:sp>
            <p:nvSpPr>
              <p:cNvPr id="100" name="Скругленный прямоугольник 99">
                <a:extLst>
                  <a:ext uri="{FF2B5EF4-FFF2-40B4-BE49-F238E27FC236}">
                    <a16:creationId xmlns:a16="http://schemas.microsoft.com/office/drawing/2014/main" id="{B871E395-A5D7-AA4D-876A-BA207574C35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52435" y="2835655"/>
                <a:ext cx="273600" cy="273600"/>
              </a:xfrm>
              <a:prstGeom prst="roundRect">
                <a:avLst>
                  <a:gd name="adj" fmla="val 223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92" name="Рисунок 91">
                <a:extLst>
                  <a:ext uri="{FF2B5EF4-FFF2-40B4-BE49-F238E27FC236}">
                    <a16:creationId xmlns:a16="http://schemas.microsoft.com/office/drawing/2014/main" id="{0F40889F-706B-2842-8E8B-EFA88C86AA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3618217" y="2876967"/>
                <a:ext cx="157872" cy="190976"/>
              </a:xfrm>
              <a:prstGeom prst="rect">
                <a:avLst/>
              </a:prstGeom>
            </p:spPr>
          </p:pic>
        </p:grpSp>
        <p:grpSp>
          <p:nvGrpSpPr>
            <p:cNvPr id="14" name="Группа 13"/>
            <p:cNvGrpSpPr/>
            <p:nvPr/>
          </p:nvGrpSpPr>
          <p:grpSpPr>
            <a:xfrm>
              <a:off x="3401250" y="4722976"/>
              <a:ext cx="2879881" cy="961650"/>
              <a:chOff x="3424675" y="3894301"/>
              <a:chExt cx="2879881" cy="961650"/>
            </a:xfrm>
          </p:grpSpPr>
          <p:grpSp>
            <p:nvGrpSpPr>
              <p:cNvPr id="105" name="Группа 104">
                <a:extLst>
                  <a:ext uri="{FF2B5EF4-FFF2-40B4-BE49-F238E27FC236}">
                    <a16:creationId xmlns:a16="http://schemas.microsoft.com/office/drawing/2014/main" id="{686469F9-5827-FF4B-8A25-4EA5794D1A26}"/>
                  </a:ext>
                </a:extLst>
              </p:cNvPr>
              <p:cNvGrpSpPr/>
              <p:nvPr/>
            </p:nvGrpSpPr>
            <p:grpSpPr>
              <a:xfrm>
                <a:off x="3424675" y="3894301"/>
                <a:ext cx="2879881" cy="961650"/>
                <a:chOff x="1106591" y="5028998"/>
                <a:chExt cx="2708316" cy="582675"/>
              </a:xfrm>
            </p:grpSpPr>
            <p:sp>
              <p:nvSpPr>
                <p:cNvPr id="109" name="Скругленный прямоугольник 108">
                  <a:extLst>
                    <a:ext uri="{FF2B5EF4-FFF2-40B4-BE49-F238E27FC236}">
                      <a16:creationId xmlns:a16="http://schemas.microsoft.com/office/drawing/2014/main" id="{B367AF50-E000-954F-A2B5-DE7443C936B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24415" y="5028998"/>
                  <a:ext cx="2690492" cy="582675"/>
                </a:xfrm>
                <a:prstGeom prst="roundRect">
                  <a:avLst>
                    <a:gd name="adj" fmla="val 9335"/>
                  </a:avLst>
                </a:prstGeom>
                <a:solidFill>
                  <a:srgbClr val="DEE8FF"/>
                </a:solidFill>
                <a:ln w="19050">
                  <a:gradFill>
                    <a:gsLst>
                      <a:gs pos="0">
                        <a:schemeClr val="bg1">
                          <a:alpha val="15158"/>
                        </a:schemeClr>
                      </a:gs>
                      <a:gs pos="97000">
                        <a:schemeClr val="bg1">
                          <a:alpha val="23259"/>
                        </a:schemeClr>
                      </a:gs>
                    </a:gsLst>
                    <a:lin ang="2700000" scaled="0"/>
                  </a:gradFill>
                </a:ln>
                <a:effectLst>
                  <a:outerShdw blurRad="88900" dist="38100" dir="5400000" algn="t" rotWithShape="0">
                    <a:prstClr val="black">
                      <a:alpha val="6003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10" name="Скругленный прямоугольник 109">
                  <a:extLst>
                    <a:ext uri="{FF2B5EF4-FFF2-40B4-BE49-F238E27FC236}">
                      <a16:creationId xmlns:a16="http://schemas.microsoft.com/office/drawing/2014/main" id="{40BF9051-99BF-5045-B69F-546543F97AD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06591" y="5028998"/>
                  <a:ext cx="2690492" cy="582675"/>
                </a:xfrm>
                <a:prstGeom prst="roundRect">
                  <a:avLst>
                    <a:gd name="adj" fmla="val 8968"/>
                  </a:avLst>
                </a:prstGeom>
                <a:solidFill>
                  <a:schemeClr val="bg1">
                    <a:alpha val="41000"/>
                  </a:schemeClr>
                </a:solidFill>
                <a:ln w="19050">
                  <a:gradFill>
                    <a:gsLst>
                      <a:gs pos="0">
                        <a:schemeClr val="bg1">
                          <a:alpha val="15158"/>
                        </a:schemeClr>
                      </a:gs>
                      <a:gs pos="97000">
                        <a:schemeClr val="bg1">
                          <a:alpha val="23259"/>
                        </a:schemeClr>
                      </a:gs>
                    </a:gsLst>
                    <a:lin ang="2700000" scaled="0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106" name="Прямоугольник 105">
                <a:extLst>
                  <a:ext uri="{FF2B5EF4-FFF2-40B4-BE49-F238E27FC236}">
                    <a16:creationId xmlns:a16="http://schemas.microsoft.com/office/drawing/2014/main" id="{F060D354-42FC-7247-8F70-5DB4547E9109}"/>
                  </a:ext>
                </a:extLst>
              </p:cNvPr>
              <p:cNvSpPr/>
              <p:nvPr/>
            </p:nvSpPr>
            <p:spPr>
              <a:xfrm>
                <a:off x="3971482" y="4049803"/>
                <a:ext cx="2266442" cy="72327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8462">
                  <a:spcAft>
                    <a:spcPts val="600"/>
                  </a:spcAft>
                </a:pPr>
                <a:r>
                  <a:rPr lang="ru-RU" sz="1200" b="1" dirty="0" smtClean="0">
                    <a:solidFill>
                      <a:schemeClr val="accent1"/>
                    </a:solidFill>
                    <a:latin typeface="VTB Group Demi Bold" panose="020B0503040504020204" pitchFamily="34" charset="0"/>
                  </a:rPr>
                  <a:t>КОНФИДЕНЦИАЛЬНОСТЬ</a:t>
                </a:r>
                <a:endParaRPr lang="ru-RU" sz="1200" b="1" dirty="0">
                  <a:solidFill>
                    <a:schemeClr val="accent1"/>
                  </a:solidFill>
                  <a:latin typeface="VTB Group Demi Bold" panose="020B0503040504020204" pitchFamily="34" charset="0"/>
                </a:endParaRPr>
              </a:p>
              <a:p>
                <a:pPr marL="8462">
                  <a:spcAft>
                    <a:spcPts val="600"/>
                  </a:spcAft>
                </a:pPr>
                <a:r>
                  <a:rPr lang="ru-RU" sz="1000" dirty="0" smtClean="0"/>
                  <a:t>Следите </a:t>
                </a:r>
                <a:r>
                  <a:rPr lang="ru-RU" sz="1000" dirty="0"/>
                  <a:t>за тем, чтобы никто не увидел конфиденциальную </a:t>
                </a:r>
                <a:r>
                  <a:rPr lang="ru-RU" sz="1000" dirty="0" smtClean="0"/>
                  <a:t>информацию</a:t>
                </a:r>
                <a:r>
                  <a:rPr lang="en-US" sz="1000" dirty="0" smtClean="0"/>
                  <a:t> </a:t>
                </a:r>
                <a:r>
                  <a:rPr lang="ru-RU" sz="1000" dirty="0" smtClean="0"/>
                  <a:t>с </a:t>
                </a:r>
                <a:r>
                  <a:rPr lang="ru-RU" sz="1000" dirty="0"/>
                  <a:t>экрана вашего </a:t>
                </a:r>
                <a:r>
                  <a:rPr lang="ru-RU" sz="1000" dirty="0" smtClean="0"/>
                  <a:t>устройства</a:t>
                </a:r>
                <a:endParaRPr lang="ru-RU" sz="1000" dirty="0"/>
              </a:p>
            </p:txBody>
          </p:sp>
          <p:sp>
            <p:nvSpPr>
              <p:cNvPr id="107" name="Скругленный прямоугольник 106">
                <a:extLst>
                  <a:ext uri="{FF2B5EF4-FFF2-40B4-BE49-F238E27FC236}">
                    <a16:creationId xmlns:a16="http://schemas.microsoft.com/office/drawing/2014/main" id="{B871E395-A5D7-AA4D-876A-BA207574C35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77868" y="4051410"/>
                <a:ext cx="273600" cy="273600"/>
              </a:xfrm>
              <a:prstGeom prst="roundRect">
                <a:avLst>
                  <a:gd name="adj" fmla="val 223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0" name="Image 10" descr="preencoded.png"/>
              <p:cNvPicPr>
                <a:picLocks noChangeAspect="1"/>
              </p:cNvPicPr>
              <p:nvPr/>
            </p:nvPicPr>
            <p:blipFill rotWithShape="1">
              <a:blip r:embed="rId22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sharpenSoften amount="100000"/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4"/>
                  </a:ext>
                </a:extLst>
              </a:blip>
              <a:srcRect l="35373" r="35808" b="49831"/>
              <a:stretch/>
            </p:blipFill>
            <p:spPr>
              <a:xfrm>
                <a:off x="3622739" y="4078830"/>
                <a:ext cx="189063" cy="214844"/>
              </a:xfrm>
              <a:prstGeom prst="rect">
                <a:avLst/>
              </a:prstGeom>
            </p:spPr>
          </p:pic>
        </p:grpSp>
      </p:grpSp>
      <p:pic>
        <p:nvPicPr>
          <p:cNvPr id="123" name="Image 4" descr="preencoded.png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7373200" y="2476571"/>
            <a:ext cx="4524375" cy="3680792"/>
          </a:xfrm>
          <a:prstGeom prst="rect">
            <a:avLst/>
          </a:prstGeom>
        </p:spPr>
      </p:pic>
      <p:sp>
        <p:nvSpPr>
          <p:cNvPr id="116" name="Прямоугольник 115"/>
          <p:cNvSpPr/>
          <p:nvPr/>
        </p:nvSpPr>
        <p:spPr>
          <a:xfrm>
            <a:off x="973942" y="966012"/>
            <a:ext cx="11096137" cy="600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Каждый день в своей жизни мы используем компьютеры, ноутбуки, планшеты, телефоны и другие устройства. П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оэтому их потеря,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кража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или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взлом могут иметь серьезные последствия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29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2778589-02B7-2249-BE26-9C34D8BCA7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0694" y="1368665"/>
            <a:ext cx="9511205" cy="5350053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909EBFD2-0BA0-F343-BEF5-5713376DEFB0}"/>
              </a:ext>
            </a:extLst>
          </p:cNvPr>
          <p:cNvGrpSpPr/>
          <p:nvPr/>
        </p:nvGrpSpPr>
        <p:grpSpPr>
          <a:xfrm rot="6232286">
            <a:off x="7104046" y="940644"/>
            <a:ext cx="4952021" cy="4952021"/>
            <a:chOff x="6516153" y="1648570"/>
            <a:chExt cx="6347780" cy="6347780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C526F598-ADE1-7641-8FBD-45F7951AB254}"/>
                </a:ext>
              </a:extLst>
            </p:cNvPr>
            <p:cNvSpPr/>
            <p:nvPr/>
          </p:nvSpPr>
          <p:spPr>
            <a:xfrm rot="11635797">
              <a:off x="6864000" y="1996417"/>
              <a:ext cx="5652086" cy="5652086"/>
            </a:xfrm>
            <a:prstGeom prst="ellipse">
              <a:avLst/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BD0D2CB5-1013-CE4B-9C40-D7B2978FC2D0}"/>
                </a:ext>
              </a:extLst>
            </p:cNvPr>
            <p:cNvSpPr/>
            <p:nvPr/>
          </p:nvSpPr>
          <p:spPr>
            <a:xfrm rot="11743468">
              <a:off x="7240174" y="2372591"/>
              <a:ext cx="4899738" cy="4899738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26825"/>
                  </a:schemeClr>
                </a:gs>
              </a:gsLst>
              <a:lin ang="5400000" scaled="1"/>
            </a:gradFill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365CFD8C-022D-7D44-8129-F7EC5890C1EE}"/>
                </a:ext>
              </a:extLst>
            </p:cNvPr>
            <p:cNvSpPr/>
            <p:nvPr/>
          </p:nvSpPr>
          <p:spPr>
            <a:xfrm rot="11217906">
              <a:off x="6516153" y="1648570"/>
              <a:ext cx="6347780" cy="6347780"/>
            </a:xfrm>
            <a:prstGeom prst="ellipse">
              <a:avLst/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233" y="123450"/>
            <a:ext cx="5280767" cy="528076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8869A-546D-4D45-B8A9-633DA10D6637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8813" y="633109"/>
            <a:ext cx="7928927" cy="332399"/>
          </a:xfrm>
        </p:spPr>
        <p:txBody>
          <a:bodyPr/>
          <a:lstStyle/>
          <a:p>
            <a:r>
              <a:rPr lang="ru-RU" dirty="0"/>
              <a:t>ОТВЕТСТВЕННОСТЬ И </a:t>
            </a:r>
            <a:r>
              <a:rPr lang="ru-RU" dirty="0" smtClean="0"/>
              <a:t>РИСКИ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61937" y="3603285"/>
            <a:ext cx="7260145" cy="1291362"/>
            <a:chOff x="128586" y="2615878"/>
            <a:chExt cx="7260145" cy="129136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4790" y="2615878"/>
              <a:ext cx="2612553" cy="341446"/>
            </a:xfrm>
            <a:prstGeom prst="roundRect">
              <a:avLst/>
            </a:prstGeom>
            <a:solidFill>
              <a:srgbClr val="0A289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НЕ </a:t>
              </a:r>
              <a:r>
                <a:rPr lang="ru-RU" sz="12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СТАНОВИТЕСЬ ДРОПОМ* </a:t>
              </a:r>
              <a:endParaRPr lang="ru-RU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6" name="Rectangle 1"/>
            <p:cNvSpPr>
              <a:spLocks noChangeArrowheads="1"/>
            </p:cNvSpPr>
            <p:nvPr/>
          </p:nvSpPr>
          <p:spPr bwMode="auto">
            <a:xfrm>
              <a:off x="128586" y="2953133"/>
              <a:ext cx="7260145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53958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indent="0"/>
              <a:r>
                <a:rPr lang="ru-RU" altLang="ru-RU" sz="1400" b="1" dirty="0">
                  <a:solidFill>
                    <a:srgbClr val="0A2896"/>
                  </a:solidFill>
                  <a:latin typeface="+mn-lt"/>
                  <a:cs typeface="Arial" panose="020B0604020202020204" pitchFamily="34" charset="0"/>
                </a:rPr>
                <a:t>Статья </a:t>
              </a:r>
              <a:r>
                <a:rPr lang="ru-RU" altLang="ru-RU" sz="1400" b="1" dirty="0" smtClean="0">
                  <a:solidFill>
                    <a:srgbClr val="0A2896"/>
                  </a:solidFill>
                  <a:latin typeface="+mn-lt"/>
                  <a:cs typeface="Arial" panose="020B0604020202020204" pitchFamily="34" charset="0"/>
                </a:rPr>
                <a:t>158 </a:t>
              </a:r>
              <a:r>
                <a:rPr lang="ru-RU" altLang="ru-RU" sz="1400" dirty="0">
                  <a:solidFill>
                    <a:srgbClr val="0A2896"/>
                  </a:solidFill>
                  <a:latin typeface="+mn-lt"/>
                  <a:cs typeface="Arial" panose="020B0604020202020204" pitchFamily="34" charset="0"/>
                </a:rPr>
                <a:t>Кража </a:t>
              </a:r>
            </a:p>
            <a:p>
              <a:pPr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1400" b="1" dirty="0">
                  <a:solidFill>
                    <a:srgbClr val="0A2896"/>
                  </a:solidFill>
                  <a:latin typeface="+mn-lt"/>
                  <a:cs typeface="Arial" panose="020B0604020202020204" pitchFamily="34" charset="0"/>
                </a:rPr>
                <a:t>Статья </a:t>
              </a:r>
              <a:r>
                <a:rPr lang="ru-RU" altLang="ru-RU" sz="1400" b="1" dirty="0" smtClean="0">
                  <a:solidFill>
                    <a:srgbClr val="0A2896"/>
                  </a:solidFill>
                  <a:latin typeface="+mn-lt"/>
                  <a:cs typeface="Arial" panose="020B0604020202020204" pitchFamily="34" charset="0"/>
                </a:rPr>
                <a:t>159 </a:t>
              </a:r>
              <a:r>
                <a:rPr lang="ru-RU" altLang="ru-RU" sz="1400" dirty="0">
                  <a:solidFill>
                    <a:srgbClr val="0A2896"/>
                  </a:solidFill>
                  <a:latin typeface="+mn-lt"/>
                  <a:cs typeface="Arial" panose="020B0604020202020204" pitchFamily="34" charset="0"/>
                </a:rPr>
                <a:t>Мошенничество</a:t>
              </a:r>
            </a:p>
            <a:p>
              <a:pPr indent="0"/>
              <a:r>
                <a:rPr lang="ru-RU" altLang="ru-RU" sz="1400" b="1" dirty="0">
                  <a:solidFill>
                    <a:srgbClr val="0A2896"/>
                  </a:solidFill>
                  <a:latin typeface="+mn-lt"/>
                  <a:cs typeface="Arial" panose="020B0604020202020204" pitchFamily="34" charset="0"/>
                </a:rPr>
                <a:t>Статья </a:t>
              </a:r>
              <a:r>
                <a:rPr lang="ru-RU" altLang="ru-RU" sz="1400" b="1" dirty="0" smtClean="0">
                  <a:solidFill>
                    <a:srgbClr val="0A2896"/>
                  </a:solidFill>
                  <a:latin typeface="+mn-lt"/>
                  <a:cs typeface="Arial" panose="020B0604020202020204" pitchFamily="34" charset="0"/>
                </a:rPr>
                <a:t>159.3 </a:t>
              </a:r>
              <a:r>
                <a:rPr lang="ru-RU" altLang="ru-RU" sz="1400" dirty="0" smtClean="0">
                  <a:solidFill>
                    <a:srgbClr val="0A2896"/>
                  </a:solidFill>
                  <a:latin typeface="+mn-lt"/>
                  <a:cs typeface="Arial" panose="020B0604020202020204" pitchFamily="34" charset="0"/>
                </a:rPr>
                <a:t>Мошенничество </a:t>
              </a:r>
              <a:r>
                <a:rPr lang="ru-RU" altLang="ru-RU" sz="1400" dirty="0">
                  <a:solidFill>
                    <a:srgbClr val="0A2896"/>
                  </a:solidFill>
                  <a:latin typeface="+mn-lt"/>
                  <a:cs typeface="Arial" panose="020B0604020202020204" pitchFamily="34" charset="0"/>
                </a:rPr>
                <a:t>с </a:t>
              </a:r>
              <a:r>
                <a:rPr lang="ru-RU" altLang="ru-RU" sz="1400" dirty="0" smtClean="0">
                  <a:solidFill>
                    <a:srgbClr val="0A2896"/>
                  </a:solidFill>
                  <a:latin typeface="+mn-lt"/>
                  <a:cs typeface="Arial" panose="020B0604020202020204" pitchFamily="34" charset="0"/>
                </a:rPr>
                <a:t>использованием электронных </a:t>
              </a:r>
              <a:r>
                <a:rPr lang="ru-RU" altLang="ru-RU" sz="1400" dirty="0">
                  <a:solidFill>
                    <a:srgbClr val="0A2896"/>
                  </a:solidFill>
                  <a:latin typeface="+mn-lt"/>
                  <a:cs typeface="Arial" panose="020B0604020202020204" pitchFamily="34" charset="0"/>
                </a:rPr>
                <a:t>средств платежа </a:t>
              </a:r>
              <a:r>
                <a:rPr lang="ru-RU" altLang="ru-RU" sz="1400" dirty="0" smtClean="0">
                  <a:solidFill>
                    <a:srgbClr val="0A2896"/>
                  </a:solidFill>
                  <a:latin typeface="+mn-lt"/>
                  <a:cs typeface="Arial" panose="020B0604020202020204" pitchFamily="34" charset="0"/>
                </a:rPr>
                <a:t/>
              </a:r>
              <a:br>
                <a:rPr lang="ru-RU" altLang="ru-RU" sz="1400" dirty="0" smtClean="0">
                  <a:solidFill>
                    <a:srgbClr val="0A2896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ru-RU" altLang="ru-RU" sz="1400" b="1" dirty="0">
                  <a:solidFill>
                    <a:srgbClr val="0A2896"/>
                  </a:solidFill>
                  <a:latin typeface="+mn-lt"/>
                  <a:cs typeface="Arial" panose="020B0604020202020204" pitchFamily="34" charset="0"/>
                </a:rPr>
                <a:t>Статья </a:t>
              </a:r>
              <a:r>
                <a:rPr lang="ru-RU" altLang="ru-RU" sz="1400" b="1" dirty="0" smtClean="0">
                  <a:solidFill>
                    <a:srgbClr val="0A2896"/>
                  </a:solidFill>
                  <a:latin typeface="+mn-lt"/>
                  <a:cs typeface="Arial" panose="020B0604020202020204" pitchFamily="34" charset="0"/>
                </a:rPr>
                <a:t>187 </a:t>
              </a:r>
              <a:r>
                <a:rPr lang="ru-RU" altLang="ru-RU" sz="1400" dirty="0">
                  <a:solidFill>
                    <a:srgbClr val="0A2896"/>
                  </a:solidFill>
                  <a:latin typeface="+mn-lt"/>
                  <a:cs typeface="Arial" panose="020B0604020202020204" pitchFamily="34" charset="0"/>
                </a:rPr>
                <a:t>Неправомерный оборот средств платежей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61937" y="2557563"/>
            <a:ext cx="7272338" cy="873281"/>
            <a:chOff x="128587" y="1718622"/>
            <a:chExt cx="7272338" cy="873281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95262" y="1718622"/>
              <a:ext cx="3311735" cy="341446"/>
            </a:xfrm>
            <a:prstGeom prst="roundRect">
              <a:avLst/>
            </a:prstGeom>
            <a:solidFill>
              <a:srgbClr val="0A289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ВЫ ОТВЕТСТВЕННЫ </a:t>
              </a:r>
              <a:r>
                <a:rPr lang="ru-RU" sz="12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ЗА СВОЙ КРЕДИТ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8587" y="2068683"/>
              <a:ext cx="72723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rgbClr val="0A2896"/>
                  </a:solidFill>
                  <a:cs typeface="Arial" panose="020B0604020202020204" pitchFamily="34" charset="0"/>
                </a:rPr>
                <a:t>Клиент </a:t>
              </a:r>
              <a:r>
                <a:rPr lang="ru-RU" sz="1400" dirty="0">
                  <a:solidFill>
                    <a:srgbClr val="0A2896"/>
                  </a:solidFill>
                  <a:cs typeface="Arial" panose="020B0604020202020204" pitchFamily="34" charset="0"/>
                </a:rPr>
                <a:t>берет на себя личные обязательства перед Банком по возврату </a:t>
              </a:r>
              <a:r>
                <a:rPr lang="ru-RU" sz="1400" dirty="0" smtClean="0">
                  <a:solidFill>
                    <a:srgbClr val="0A2896"/>
                  </a:solidFill>
                  <a:cs typeface="Arial" panose="020B0604020202020204" pitchFamily="34" charset="0"/>
                </a:rPr>
                <a:t>заемных денежных средств, </a:t>
              </a:r>
              <a:r>
                <a:rPr lang="ru-RU" sz="1400" dirty="0">
                  <a:solidFill>
                    <a:srgbClr val="0A2896"/>
                  </a:solidFill>
                  <a:cs typeface="Arial" panose="020B0604020202020204" pitchFamily="34" charset="0"/>
                </a:rPr>
                <a:t>полученных в результате оформления кредитных </a:t>
              </a:r>
              <a:r>
                <a:rPr lang="ru-RU" sz="1400" dirty="0" smtClean="0">
                  <a:solidFill>
                    <a:srgbClr val="0A2896"/>
                  </a:solidFill>
                  <a:cs typeface="Arial" panose="020B0604020202020204" pitchFamily="34" charset="0"/>
                </a:rPr>
                <a:t>продуктов</a:t>
              </a:r>
              <a:endParaRPr lang="ru-RU" sz="1400" dirty="0">
                <a:solidFill>
                  <a:srgbClr val="0A2896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61937" y="5067089"/>
            <a:ext cx="7295864" cy="1291235"/>
            <a:chOff x="128587" y="3523270"/>
            <a:chExt cx="7295864" cy="1291235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19073" y="3523270"/>
              <a:ext cx="4676777" cy="339907"/>
            </a:xfrm>
            <a:prstGeom prst="roundRect">
              <a:avLst/>
            </a:prstGeom>
            <a:solidFill>
              <a:srgbClr val="0A289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НЕ </a:t>
              </a:r>
              <a:r>
                <a:rPr lang="ru-RU" sz="12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ФАЛЬСИФИЦИРУЙТЕ ЗАРПЛАТНУЮ ВЕДОМОСТЬ </a:t>
              </a:r>
              <a:endParaRPr lang="ru-RU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128587" y="3860398"/>
              <a:ext cx="7295864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53958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indent="0"/>
              <a:r>
                <a:rPr lang="ru-RU" altLang="ru-RU" sz="1400" b="1" dirty="0">
                  <a:solidFill>
                    <a:srgbClr val="0A2896"/>
                  </a:solidFill>
                  <a:latin typeface="+mn-lt"/>
                  <a:cs typeface="Arial" panose="020B0604020202020204" pitchFamily="34" charset="0"/>
                </a:rPr>
                <a:t>Статья </a:t>
              </a:r>
              <a:r>
                <a:rPr lang="ru-RU" altLang="ru-RU" sz="1400" b="1" dirty="0" smtClean="0">
                  <a:solidFill>
                    <a:srgbClr val="0A2896"/>
                  </a:solidFill>
                  <a:latin typeface="+mn-lt"/>
                  <a:cs typeface="Arial" panose="020B0604020202020204" pitchFamily="34" charset="0"/>
                </a:rPr>
                <a:t>327 </a:t>
              </a:r>
              <a:r>
                <a:rPr lang="ru-RU" altLang="ru-RU" sz="1400" dirty="0">
                  <a:solidFill>
                    <a:srgbClr val="0A2896"/>
                  </a:solidFill>
                  <a:latin typeface="+mn-lt"/>
                  <a:cs typeface="Arial" panose="020B0604020202020204" pitchFamily="34" charset="0"/>
                </a:rPr>
                <a:t>Подделка, изготовление или оборот поддельных документов, государственных наград, штампов, печатей или бланков </a:t>
              </a:r>
            </a:p>
            <a:p>
              <a:pPr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1400" b="1" dirty="0" smtClean="0">
                  <a:solidFill>
                    <a:srgbClr val="0A2896"/>
                  </a:solidFill>
                  <a:latin typeface="+mn-lt"/>
                  <a:cs typeface="Arial" panose="020B0604020202020204" pitchFamily="34" charset="0"/>
                </a:rPr>
                <a:t>Статья 174 </a:t>
              </a:r>
              <a:r>
                <a:rPr lang="ru-RU" altLang="ru-RU" sz="1400" dirty="0">
                  <a:solidFill>
                    <a:srgbClr val="0A2896"/>
                  </a:solidFill>
                  <a:latin typeface="+mn-lt"/>
                  <a:cs typeface="Arial" panose="020B0604020202020204" pitchFamily="34" charset="0"/>
                </a:rPr>
                <a:t>Легализация (отмывание) денежных </a:t>
              </a:r>
              <a:r>
                <a:rPr lang="ru-RU" altLang="ru-RU" sz="1400" dirty="0" smtClean="0">
                  <a:solidFill>
                    <a:srgbClr val="0A2896"/>
                  </a:solidFill>
                  <a:latin typeface="+mn-lt"/>
                  <a:cs typeface="Arial" panose="020B0604020202020204" pitchFamily="34" charset="0"/>
                </a:rPr>
                <a:t>средств или </a:t>
              </a:r>
              <a:r>
                <a:rPr lang="ru-RU" altLang="ru-RU" sz="1400" dirty="0">
                  <a:solidFill>
                    <a:srgbClr val="0A2896"/>
                  </a:solidFill>
                  <a:latin typeface="+mn-lt"/>
                  <a:cs typeface="Arial" panose="020B0604020202020204" pitchFamily="34" charset="0"/>
                </a:rPr>
                <a:t>иного имущества,</a:t>
              </a:r>
              <a:r>
                <a:rPr lang="en-US" altLang="ru-RU" sz="1400" dirty="0">
                  <a:solidFill>
                    <a:srgbClr val="0A2896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ru-RU" altLang="ru-RU" sz="1400" dirty="0">
                  <a:solidFill>
                    <a:srgbClr val="0A2896"/>
                  </a:solidFill>
                  <a:latin typeface="+mn-lt"/>
                  <a:cs typeface="Arial" panose="020B0604020202020204" pitchFamily="34" charset="0"/>
                </a:rPr>
                <a:t>приобретенных другими </a:t>
              </a:r>
              <a:r>
                <a:rPr lang="ru-RU" altLang="ru-RU" sz="1400" dirty="0" smtClean="0">
                  <a:solidFill>
                    <a:srgbClr val="0A2896"/>
                  </a:solidFill>
                  <a:latin typeface="+mn-lt"/>
                  <a:cs typeface="Arial" panose="020B0604020202020204" pitchFamily="34" charset="0"/>
                </a:rPr>
                <a:t>лицами преступным </a:t>
              </a:r>
              <a:r>
                <a:rPr lang="ru-RU" altLang="ru-RU" sz="1400" dirty="0">
                  <a:solidFill>
                    <a:srgbClr val="0A2896"/>
                  </a:solidFill>
                  <a:latin typeface="+mn-lt"/>
                  <a:cs typeface="Arial" panose="020B0604020202020204" pitchFamily="34" charset="0"/>
                </a:rPr>
                <a:t>путем 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61937" y="1291342"/>
            <a:ext cx="7252712" cy="1093780"/>
            <a:chOff x="128587" y="743056"/>
            <a:chExt cx="7252712" cy="109378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95263" y="743056"/>
              <a:ext cx="5026532" cy="337584"/>
            </a:xfrm>
            <a:prstGeom prst="roundRect">
              <a:avLst/>
            </a:prstGeom>
            <a:solidFill>
              <a:srgbClr val="0A289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НЕ </a:t>
              </a:r>
              <a:r>
                <a:rPr lang="ru-RU" sz="12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РАЗГЛАШАЙТЕ </a:t>
              </a:r>
              <a:r>
                <a:rPr lang="ru-RU" sz="12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КОНФИДЕНЦИАЛЬНУЮ ИНФОРМАЦИЮ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28587" y="1098172"/>
              <a:ext cx="725271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dirty="0" smtClean="0">
                  <a:solidFill>
                    <a:srgbClr val="0A2896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Клиент при </a:t>
              </a:r>
              <a:r>
                <a:rPr lang="ru-RU" sz="1400" dirty="0">
                  <a:solidFill>
                    <a:srgbClr val="0A2896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заключении ДКО </a:t>
              </a:r>
              <a:r>
                <a:rPr lang="ru-RU" sz="1400" dirty="0" smtClean="0">
                  <a:solidFill>
                    <a:srgbClr val="0A2896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(договор </a:t>
              </a:r>
              <a:r>
                <a:rPr lang="ru-RU" sz="1400" dirty="0">
                  <a:solidFill>
                    <a:srgbClr val="0A2896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комплексного </a:t>
              </a:r>
              <a:r>
                <a:rPr lang="ru-RU" sz="1400" dirty="0" smtClean="0">
                  <a:solidFill>
                    <a:srgbClr val="0A2896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обслуживания) поставлен </a:t>
              </a:r>
              <a:br>
                <a:rPr lang="ru-RU" sz="1400" dirty="0" smtClean="0">
                  <a:solidFill>
                    <a:srgbClr val="0A2896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ru-RU" sz="1400" dirty="0" smtClean="0">
                  <a:solidFill>
                    <a:srgbClr val="0A2896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в известность о рисках компрометации и несет ответственность </a:t>
              </a:r>
              <a:r>
                <a:rPr lang="ru-RU" sz="1400" dirty="0">
                  <a:solidFill>
                    <a:srgbClr val="0A2896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за безопасное </a:t>
              </a:r>
              <a:r>
                <a:rPr lang="ru-RU" sz="1400" dirty="0" smtClean="0">
                  <a:solidFill>
                    <a:srgbClr val="0A2896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/>
              </a:r>
              <a:br>
                <a:rPr lang="ru-RU" sz="1400" dirty="0" smtClean="0">
                  <a:solidFill>
                    <a:srgbClr val="0A2896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ru-RU" sz="1400" dirty="0" smtClean="0">
                  <a:solidFill>
                    <a:srgbClr val="0A2896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и </a:t>
              </a:r>
              <a:r>
                <a:rPr lang="ru-RU" sz="1400" dirty="0">
                  <a:solidFill>
                    <a:srgbClr val="0A2896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конфиденциальное хранение </a:t>
              </a:r>
              <a:r>
                <a:rPr lang="ru-RU" sz="1400" dirty="0" smtClean="0">
                  <a:solidFill>
                    <a:srgbClr val="0A2896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персональной информации</a:t>
              </a:r>
              <a:endParaRPr lang="ru-RU" sz="1400" dirty="0">
                <a:solidFill>
                  <a:srgbClr val="0A2896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810" y="1268130"/>
            <a:ext cx="3539870" cy="471983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6344992-488E-0741-A14E-FB25797201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07480">
            <a:off x="11630787" y="2274445"/>
            <a:ext cx="392400" cy="392400"/>
          </a:xfrm>
          <a:prstGeom prst="rect">
            <a:avLst/>
          </a:prstGeom>
          <a:effectLst/>
        </p:spPr>
      </p:pic>
      <p:sp>
        <p:nvSpPr>
          <p:cNvPr id="24" name="Прямоугольник 23"/>
          <p:cNvSpPr/>
          <p:nvPr/>
        </p:nvSpPr>
        <p:spPr>
          <a:xfrm>
            <a:off x="261937" y="6436067"/>
            <a:ext cx="102892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cs typeface="Arial" panose="020B0604020202020204" pitchFamily="34" charset="0"/>
              </a:rPr>
              <a:t>*ДРОП </a:t>
            </a:r>
            <a:r>
              <a:rPr lang="ru-RU" sz="1000" dirty="0">
                <a:cs typeface="Arial" panose="020B0604020202020204" pitchFamily="34" charset="0"/>
              </a:rPr>
              <a:t>– соучастник преступления, который задействован в выводе средств, полученных противозаконным способом</a:t>
            </a:r>
          </a:p>
        </p:txBody>
      </p:sp>
    </p:spTree>
    <p:extLst>
      <p:ext uri="{BB962C8B-B14F-4D97-AF65-F5344CB8AC3E}">
        <p14:creationId xmlns:p14="http://schemas.microsoft.com/office/powerpoint/2010/main" val="74401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771350" y="3863254"/>
            <a:ext cx="8815369" cy="2400743"/>
          </a:xfrm>
          <a:prstGeom prst="roundRect">
            <a:avLst>
              <a:gd name="adj" fmla="val 7883"/>
            </a:avLst>
          </a:prstGeom>
          <a:noFill/>
          <a:ln w="12700">
            <a:gradFill>
              <a:gsLst>
                <a:gs pos="0">
                  <a:schemeClr val="accent1">
                    <a:lumMod val="42000"/>
                    <a:lumOff val="58000"/>
                    <a:alpha val="23000"/>
                  </a:schemeClr>
                </a:gs>
                <a:gs pos="74000">
                  <a:srgbClr val="2951BD">
                    <a:alpha val="22000"/>
                  </a:srgbClr>
                </a:gs>
                <a:gs pos="83000">
                  <a:srgbClr val="083AD4">
                    <a:alpha val="5000"/>
                  </a:srgb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719211">
            <a:off x="8436692" y="-2874355"/>
            <a:ext cx="10863552" cy="1086355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778589-02B7-2249-BE26-9C34D8BCA7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39696" y="2144265"/>
            <a:ext cx="12192000" cy="6858000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09EBFD2-0BA0-F343-BEF5-5713376DEFB0}"/>
              </a:ext>
            </a:extLst>
          </p:cNvPr>
          <p:cNvGrpSpPr/>
          <p:nvPr/>
        </p:nvGrpSpPr>
        <p:grpSpPr>
          <a:xfrm rot="12956193">
            <a:off x="5992474" y="-2717188"/>
            <a:ext cx="6347780" cy="6347780"/>
            <a:chOff x="6516153" y="1648570"/>
            <a:chExt cx="6347780" cy="634778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BD0D2CB5-1013-CE4B-9C40-D7B2978FC2D0}"/>
                </a:ext>
              </a:extLst>
            </p:cNvPr>
            <p:cNvSpPr/>
            <p:nvPr/>
          </p:nvSpPr>
          <p:spPr>
            <a:xfrm rot="11743468">
              <a:off x="7240174" y="2372591"/>
              <a:ext cx="4899738" cy="4899738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3000"/>
                  </a:schemeClr>
                </a:gs>
              </a:gsLst>
              <a:lin ang="5400000" scaled="1"/>
            </a:gradFill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alpha val="5800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C526F598-ADE1-7641-8FBD-45F7951AB254}"/>
                </a:ext>
              </a:extLst>
            </p:cNvPr>
            <p:cNvSpPr/>
            <p:nvPr/>
          </p:nvSpPr>
          <p:spPr>
            <a:xfrm rot="11635797">
              <a:off x="6864000" y="1996417"/>
              <a:ext cx="5652086" cy="5652086"/>
            </a:xfrm>
            <a:prstGeom prst="ellipse">
              <a:avLst/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alpha val="4100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365CFD8C-022D-7D44-8129-F7EC5890C1EE}"/>
                </a:ext>
              </a:extLst>
            </p:cNvPr>
            <p:cNvSpPr/>
            <p:nvPr/>
          </p:nvSpPr>
          <p:spPr>
            <a:xfrm rot="11217906">
              <a:off x="6516153" y="1648570"/>
              <a:ext cx="6347780" cy="6347780"/>
            </a:xfrm>
            <a:prstGeom prst="ellipse">
              <a:avLst/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1753201" y="3854333"/>
            <a:ext cx="2556810" cy="2409664"/>
          </a:xfrm>
          <a:prstGeom prst="roundRect">
            <a:avLst>
              <a:gd name="adj" fmla="val 7883"/>
            </a:avLst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52000">
                <a:schemeClr val="accent1">
                  <a:lumMod val="45000"/>
                  <a:lumOff val="55000"/>
                  <a:alpha val="80000"/>
                </a:schemeClr>
              </a:gs>
              <a:gs pos="0">
                <a:srgbClr val="3E6CFB">
                  <a:alpha val="62000"/>
                </a:srgbClr>
              </a:gs>
            </a:gsLst>
            <a:lin ang="189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8869A-546D-4D45-B8A9-633DA10D6637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513827" y="1738179"/>
            <a:ext cx="5164347" cy="125709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4800" dirty="0" smtClean="0"/>
              <a:t>СПАСИБО </a:t>
            </a:r>
            <a:br>
              <a:rPr lang="ru-RU" sz="4800" dirty="0" smtClean="0"/>
            </a:br>
            <a:r>
              <a:rPr lang="ru-RU" sz="4800" dirty="0" smtClean="0"/>
              <a:t>ЗА ВНИМАНИЕ!</a:t>
            </a:r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5855" y="4652224"/>
            <a:ext cx="6166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951BD"/>
                </a:solidFill>
                <a:ea typeface="Calibri" panose="020F0502020204030204" pitchFamily="34" charset="0"/>
              </a:rPr>
              <a:t>Рекомендуем </a:t>
            </a:r>
            <a:r>
              <a:rPr lang="ru-RU" sz="2400" dirty="0" smtClean="0">
                <a:solidFill>
                  <a:srgbClr val="2951BD"/>
                </a:solidFill>
                <a:ea typeface="Calibri" panose="020F0502020204030204" pitchFamily="34" charset="0"/>
              </a:rPr>
              <a:t>ознакомиться </a:t>
            </a:r>
            <a:r>
              <a:rPr lang="ru-RU" sz="2400" dirty="0">
                <a:solidFill>
                  <a:srgbClr val="2951BD"/>
                </a:solidFill>
                <a:ea typeface="Calibri" panose="020F0502020204030204" pitchFamily="34" charset="0"/>
              </a:rPr>
              <a:t>с П</a:t>
            </a:r>
            <a:r>
              <a:rPr lang="ru-RU" sz="2400" dirty="0" smtClean="0">
                <a:solidFill>
                  <a:srgbClr val="2951BD"/>
                </a:solidFill>
                <a:ea typeface="Calibri" panose="020F0502020204030204" pitchFamily="34" charset="0"/>
              </a:rPr>
              <a:t>амяткой </a:t>
            </a:r>
            <a:br>
              <a:rPr lang="ru-RU" sz="2400" dirty="0" smtClean="0">
                <a:solidFill>
                  <a:srgbClr val="2951BD"/>
                </a:solidFill>
                <a:ea typeface="Calibri" panose="020F0502020204030204" pitchFamily="34" charset="0"/>
              </a:rPr>
            </a:br>
            <a:r>
              <a:rPr lang="ru-RU" sz="2400" dirty="0" smtClean="0">
                <a:solidFill>
                  <a:srgbClr val="2951BD"/>
                </a:solidFill>
                <a:ea typeface="Calibri" panose="020F0502020204030204" pitchFamily="34" charset="0"/>
              </a:rPr>
              <a:t>по безопасности на официальном сайте</a:t>
            </a:r>
            <a:endParaRPr lang="ru-RU" sz="2400" dirty="0">
              <a:solidFill>
                <a:srgbClr val="2951BD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r="2724" b="3308"/>
          <a:stretch/>
        </p:blipFill>
        <p:spPr>
          <a:xfrm>
            <a:off x="1929138" y="3967930"/>
            <a:ext cx="2204936" cy="218247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2FB9A27-D07D-8343-85F2-203B2D92E16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7882" y="1860627"/>
            <a:ext cx="470611" cy="47061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836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63DF5AF8-CBA1-EE48-86EB-62DB29084E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6434" y="-5098882"/>
            <a:ext cx="6858000" cy="6858000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E80DC4CA-EF45-2C49-99A7-78DF08BA99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36" y="3451159"/>
            <a:ext cx="7052046" cy="3422344"/>
          </a:xfrm>
          <a:prstGeom prst="rect">
            <a:avLst/>
          </a:prstGeom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A3A58AE7-D6B0-4473-93FA-3D7B6E3FDD5A}"/>
              </a:ext>
            </a:extLst>
          </p:cNvPr>
          <p:cNvGrpSpPr/>
          <p:nvPr/>
        </p:nvGrpSpPr>
        <p:grpSpPr>
          <a:xfrm rot="20700000">
            <a:off x="163183" y="1978277"/>
            <a:ext cx="4538252" cy="4538252"/>
            <a:chOff x="6864000" y="1996417"/>
            <a:chExt cx="5652086" cy="5652086"/>
          </a:xfrm>
        </p:grpSpPr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id="{17C84791-4814-4F99-9395-8A5E4571F6F2}"/>
                </a:ext>
              </a:extLst>
            </p:cNvPr>
            <p:cNvSpPr/>
            <p:nvPr/>
          </p:nvSpPr>
          <p:spPr>
            <a:xfrm rot="11635797">
              <a:off x="6864000" y="1996417"/>
              <a:ext cx="5652086" cy="5652086"/>
            </a:xfrm>
            <a:prstGeom prst="ellipse">
              <a:avLst/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id="{A8B84ED6-C643-47A4-AA6E-5DD013A61528}"/>
                </a:ext>
              </a:extLst>
            </p:cNvPr>
            <p:cNvSpPr/>
            <p:nvPr/>
          </p:nvSpPr>
          <p:spPr>
            <a:xfrm rot="11743468">
              <a:off x="7240174" y="2372591"/>
              <a:ext cx="4899738" cy="4899738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26825"/>
                  </a:schemeClr>
                </a:gs>
              </a:gsLst>
              <a:lin ang="5400000" scaled="1"/>
            </a:gradFill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973943" y="986528"/>
            <a:ext cx="1090274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60"/>
              </a:lnSpc>
            </a:pPr>
            <a:r>
              <a:rPr lang="ru-RU" sz="1600" dirty="0" smtClean="0">
                <a:ea typeface="Arial Regular" pitchFamily="34" charset="-122"/>
                <a:cs typeface="Arial" panose="020B0604020202020204" pitchFamily="34" charset="0"/>
              </a:rPr>
              <a:t>Создаются злоумышленниками</a:t>
            </a:r>
            <a:r>
              <a:rPr lang="en-US" sz="1600" dirty="0" smtClean="0">
                <a:ea typeface="Arial Regular" pitchFamily="34" charset="-122"/>
                <a:cs typeface="Arial" panose="020B0604020202020204" pitchFamily="34" charset="0"/>
              </a:rPr>
              <a:t>, </a:t>
            </a:r>
            <a:r>
              <a:rPr lang="ru-RU" sz="1600" dirty="0" smtClean="0">
                <a:ea typeface="Arial Regular" pitchFamily="34" charset="-122"/>
                <a:cs typeface="Arial" panose="020B0604020202020204" pitchFamily="34" charset="0"/>
              </a:rPr>
              <a:t>которые</a:t>
            </a:r>
            <a:r>
              <a:rPr lang="en-US" sz="1600" dirty="0" smtClean="0">
                <a:ea typeface="Arial Regular" pitchFamily="34" charset="-122"/>
                <a:cs typeface="Arial" panose="020B0604020202020204" pitchFamily="34" charset="0"/>
              </a:rPr>
              <a:t> </a:t>
            </a:r>
            <a:r>
              <a:rPr lang="ru-RU" sz="1600" dirty="0" smtClean="0">
                <a:ea typeface="Arial Regular" pitchFamily="34" charset="-122"/>
                <a:cs typeface="Arial" panose="020B0604020202020204" pitchFamily="34" charset="0"/>
              </a:rPr>
              <a:t>имитируют</a:t>
            </a:r>
            <a:r>
              <a:rPr lang="en-US" sz="1600" dirty="0" smtClean="0">
                <a:ea typeface="Arial Regular" pitchFamily="34" charset="-122"/>
                <a:cs typeface="Arial" panose="020B0604020202020204" pitchFamily="34" charset="0"/>
              </a:rPr>
              <a:t> </a:t>
            </a:r>
            <a:r>
              <a:rPr lang="ru-RU" sz="1600" dirty="0" smtClean="0">
                <a:ea typeface="Arial Regular" pitchFamily="34" charset="-122"/>
                <a:cs typeface="Arial" panose="020B0604020202020204" pitchFamily="34" charset="0"/>
              </a:rPr>
              <a:t>официальные приложения</a:t>
            </a:r>
            <a:r>
              <a:rPr lang="en-US" sz="1600" dirty="0" smtClean="0">
                <a:ea typeface="Arial Regular" pitchFamily="34" charset="-122"/>
                <a:cs typeface="Arial" panose="020B0604020202020204" pitchFamily="34" charset="0"/>
              </a:rPr>
              <a:t> </a:t>
            </a:r>
            <a:r>
              <a:rPr lang="ru-RU" sz="1600" dirty="0" smtClean="0">
                <a:ea typeface="Arial Regular" pitchFamily="34" charset="-122"/>
                <a:cs typeface="Arial" panose="020B0604020202020204" pitchFamily="34" charset="0"/>
              </a:rPr>
              <a:t>магазинов</a:t>
            </a:r>
            <a:r>
              <a:rPr lang="en-US" sz="1600" dirty="0" smtClean="0">
                <a:ea typeface="Arial Regular" pitchFamily="34" charset="-122"/>
                <a:cs typeface="Arial" panose="020B0604020202020204" pitchFamily="34" charset="0"/>
              </a:rPr>
              <a:t> и </a:t>
            </a:r>
            <a:r>
              <a:rPr lang="ru-RU" sz="1600" dirty="0" smtClean="0">
                <a:ea typeface="Arial Regular" pitchFamily="34" charset="-122"/>
                <a:cs typeface="Arial" panose="020B0604020202020204" pitchFamily="34" charset="0"/>
              </a:rPr>
              <a:t>банков</a:t>
            </a:r>
            <a:r>
              <a:rPr lang="en-US" sz="1600" dirty="0" smtClean="0">
                <a:ea typeface="Arial Regular" pitchFamily="34" charset="-122"/>
                <a:cs typeface="Arial" panose="020B0604020202020204" pitchFamily="34" charset="0"/>
              </a:rPr>
              <a:t>. </a:t>
            </a:r>
            <a:r>
              <a:rPr lang="ru-RU" sz="1600" dirty="0">
                <a:ea typeface="Arial Regular" pitchFamily="34" charset="-122"/>
                <a:cs typeface="Arial" panose="020B0604020202020204" pitchFamily="34" charset="0"/>
              </a:rPr>
              <a:t>Они</a:t>
            </a:r>
            <a:r>
              <a:rPr lang="en-US" sz="1600" dirty="0">
                <a:ea typeface="Arial Regular" pitchFamily="34" charset="-122"/>
                <a:cs typeface="Arial" panose="020B0604020202020204" pitchFamily="34" charset="0"/>
              </a:rPr>
              <a:t> могут </a:t>
            </a:r>
            <a:r>
              <a:rPr lang="ru-RU" sz="1600" dirty="0" smtClean="0">
                <a:ea typeface="Arial Regular" pitchFamily="34" charset="-122"/>
                <a:cs typeface="Arial" panose="020B0604020202020204" pitchFamily="34" charset="0"/>
              </a:rPr>
              <a:t>быть</a:t>
            </a:r>
            <a:r>
              <a:rPr lang="en-US" sz="1600" dirty="0" smtClean="0">
                <a:ea typeface="Arial Regular" pitchFamily="34" charset="-122"/>
                <a:cs typeface="Arial" panose="020B0604020202020204" pitchFamily="34" charset="0"/>
              </a:rPr>
              <a:t> </a:t>
            </a:r>
            <a:r>
              <a:rPr lang="en-US" sz="1600" dirty="0">
                <a:ea typeface="Arial Regular" pitchFamily="34" charset="-122"/>
                <a:cs typeface="Arial" panose="020B0604020202020204" pitchFamily="34" charset="0"/>
              </a:rPr>
              <a:t>загружены с </a:t>
            </a:r>
            <a:r>
              <a:rPr lang="ru-RU" sz="1600" dirty="0" smtClean="0">
                <a:ea typeface="Arial Regular" pitchFamily="34" charset="-122"/>
                <a:cs typeface="Arial" panose="020B0604020202020204" pitchFamily="34" charset="0"/>
              </a:rPr>
              <a:t>сомнительных источников или</a:t>
            </a:r>
            <a:r>
              <a:rPr lang="en-US" sz="1600" dirty="0" smtClean="0">
                <a:ea typeface="Arial Regular" pitchFamily="34" charset="-122"/>
                <a:cs typeface="Arial" panose="020B0604020202020204" pitchFamily="34" charset="0"/>
              </a:rPr>
              <a:t> </a:t>
            </a:r>
            <a:r>
              <a:rPr lang="ru-RU" sz="1600" dirty="0" smtClean="0">
                <a:ea typeface="Arial Regular" pitchFamily="34" charset="-122"/>
                <a:cs typeface="Arial" panose="020B0604020202020204" pitchFamily="34" charset="0"/>
              </a:rPr>
              <a:t>даже с официальных магазинов</a:t>
            </a:r>
            <a:r>
              <a:rPr lang="en-US" sz="1600" dirty="0" smtClean="0">
                <a:ea typeface="Arial Regular" pitchFamily="34" charset="-122"/>
                <a:cs typeface="Arial" panose="020B0604020202020204" pitchFamily="34" charset="0"/>
              </a:rPr>
              <a:t>, </a:t>
            </a:r>
            <a:r>
              <a:rPr lang="ru-RU" sz="1600" dirty="0" smtClean="0">
                <a:ea typeface="Arial Regular" pitchFamily="34" charset="-122"/>
                <a:cs typeface="Arial" panose="020B0604020202020204" pitchFamily="34" charset="0"/>
              </a:rPr>
              <a:t>например, </a:t>
            </a:r>
            <a:r>
              <a:rPr lang="en-US" sz="1600" dirty="0" smtClean="0">
                <a:ea typeface="Arial Regular" pitchFamily="34" charset="-122"/>
                <a:cs typeface="Arial" panose="020B0604020202020204" pitchFamily="34" charset="0"/>
              </a:rPr>
              <a:t>Google Play</a:t>
            </a:r>
            <a:r>
              <a:rPr lang="ru-RU" sz="1600" dirty="0" smtClean="0">
                <a:ea typeface="Arial Regular" pitchFamily="34" charset="-122"/>
                <a:cs typeface="Arial" panose="020B0604020202020204" pitchFamily="34" charset="0"/>
              </a:rPr>
              <a:t>,</a:t>
            </a:r>
            <a:r>
              <a:rPr lang="en-US" sz="1600" dirty="0" smtClean="0">
                <a:ea typeface="Arial Regular" pitchFamily="34" charset="-122"/>
                <a:cs typeface="Arial" panose="020B0604020202020204" pitchFamily="34" charset="0"/>
              </a:rPr>
              <a:t> </a:t>
            </a:r>
            <a:r>
              <a:rPr lang="en-US" sz="1600" dirty="0">
                <a:ea typeface="Arial Regular" pitchFamily="34" charset="-122"/>
                <a:cs typeface="Arial" panose="020B0604020202020204" pitchFamily="34" charset="0"/>
              </a:rPr>
              <a:t>App </a:t>
            </a:r>
            <a:r>
              <a:rPr lang="en-US" sz="1600" dirty="0" smtClean="0">
                <a:ea typeface="Arial Regular" pitchFamily="34" charset="-122"/>
                <a:cs typeface="Arial" panose="020B0604020202020204" pitchFamily="34" charset="0"/>
              </a:rPr>
              <a:t>Store</a:t>
            </a:r>
            <a:r>
              <a:rPr lang="ru-RU" sz="1600" dirty="0" smtClean="0">
                <a:ea typeface="Arial Regular" pitchFamily="34" charset="-122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ea typeface="Arial Regular" pitchFamily="34" charset="-122"/>
                <a:cs typeface="Arial" panose="020B0604020202020204" pitchFamily="34" charset="0"/>
              </a:rPr>
              <a:t>RuStore</a:t>
            </a:r>
            <a:r>
              <a:rPr lang="en-US" sz="1600" dirty="0" smtClean="0">
                <a:ea typeface="Arial Regular" pitchFamily="34" charset="-122"/>
                <a:cs typeface="Arial" panose="020B0604020202020204" pitchFamily="34" charset="0"/>
              </a:rPr>
              <a:t> </a:t>
            </a:r>
            <a:r>
              <a:rPr lang="ru-RU" sz="1600" dirty="0" smtClean="0">
                <a:ea typeface="Arial Regular" pitchFamily="34" charset="-122"/>
                <a:cs typeface="Arial" panose="020B0604020202020204" pitchFamily="34" charset="0"/>
              </a:rPr>
              <a:t>и др.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8869A-546D-4D45-B8A9-633DA10D6637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8813" y="633109"/>
            <a:ext cx="7928927" cy="332399"/>
          </a:xfrm>
        </p:spPr>
        <p:txBody>
          <a:bodyPr/>
          <a:lstStyle/>
          <a:p>
            <a:r>
              <a:rPr lang="ru-RU" dirty="0"/>
              <a:t>ПОДДЕЛЬНЫЕ </a:t>
            </a:r>
            <a:r>
              <a:rPr lang="ru-RU" dirty="0" smtClean="0"/>
              <a:t>ПРИЛОЖЕНИЯ</a:t>
            </a:r>
            <a:endParaRPr lang="ru-RU" dirty="0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61DD9C9-C780-A04D-91B5-B09FD8DB41D3}"/>
              </a:ext>
            </a:extLst>
          </p:cNvPr>
          <p:cNvCxnSpPr>
            <a:cxnSpLocks/>
          </p:cNvCxnSpPr>
          <p:nvPr/>
        </p:nvCxnSpPr>
        <p:spPr>
          <a:xfrm>
            <a:off x="0" y="1322696"/>
            <a:ext cx="973943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99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5138127" y="3393644"/>
            <a:ext cx="3149472" cy="1047506"/>
            <a:chOff x="486971" y="2320875"/>
            <a:chExt cx="2860929" cy="1047506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686469F9-5827-FF4B-8A25-4EA5794D1A26}"/>
                </a:ext>
              </a:extLst>
            </p:cNvPr>
            <p:cNvGrpSpPr/>
            <p:nvPr/>
          </p:nvGrpSpPr>
          <p:grpSpPr>
            <a:xfrm>
              <a:off x="486971" y="2320875"/>
              <a:ext cx="2860929" cy="1047506"/>
              <a:chOff x="1124415" y="5028997"/>
              <a:chExt cx="2690492" cy="634696"/>
            </a:xfrm>
          </p:grpSpPr>
          <p:sp>
            <p:nvSpPr>
              <p:cNvPr id="28" name="Скругленный прямоугольник 27">
                <a:extLst>
                  <a:ext uri="{FF2B5EF4-FFF2-40B4-BE49-F238E27FC236}">
                    <a16:creationId xmlns:a16="http://schemas.microsoft.com/office/drawing/2014/main" id="{B367AF50-E000-954F-A2B5-DE7443C936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4415" y="5028997"/>
                <a:ext cx="2690492" cy="634693"/>
              </a:xfrm>
              <a:prstGeom prst="roundRect">
                <a:avLst>
                  <a:gd name="adj" fmla="val 9335"/>
                </a:avLst>
              </a:prstGeom>
              <a:solidFill>
                <a:srgbClr val="DEE8FF"/>
              </a:solidFill>
              <a:ln w="19050">
                <a:gradFill>
                  <a:gsLst>
                    <a:gs pos="0">
                      <a:schemeClr val="bg1">
                        <a:alpha val="15158"/>
                      </a:schemeClr>
                    </a:gs>
                    <a:gs pos="97000">
                      <a:schemeClr val="bg1">
                        <a:alpha val="23259"/>
                      </a:schemeClr>
                    </a:gs>
                  </a:gsLst>
                  <a:lin ang="2700000" scaled="0"/>
                </a:gradFill>
              </a:ln>
              <a:effectLst>
                <a:outerShdw blurRad="88900" dist="38100" dir="5400000" algn="t" rotWithShape="0">
                  <a:prstClr val="black">
                    <a:alpha val="6003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9" name="Скругленный прямоугольник 28">
                <a:extLst>
                  <a:ext uri="{FF2B5EF4-FFF2-40B4-BE49-F238E27FC236}">
                    <a16:creationId xmlns:a16="http://schemas.microsoft.com/office/drawing/2014/main" id="{40BF9051-99BF-5045-B69F-546543F97A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4415" y="5029000"/>
                <a:ext cx="2690492" cy="634693"/>
              </a:xfrm>
              <a:prstGeom prst="roundRect">
                <a:avLst>
                  <a:gd name="adj" fmla="val 8968"/>
                </a:avLst>
              </a:prstGeom>
              <a:solidFill>
                <a:schemeClr val="bg1">
                  <a:alpha val="41000"/>
                </a:schemeClr>
              </a:solidFill>
              <a:ln w="19050">
                <a:gradFill>
                  <a:gsLst>
                    <a:gs pos="0">
                      <a:schemeClr val="bg1">
                        <a:alpha val="15158"/>
                      </a:schemeClr>
                    </a:gs>
                    <a:gs pos="97000">
                      <a:schemeClr val="bg1">
                        <a:alpha val="23259"/>
                      </a:schemeClr>
                    </a:gs>
                  </a:gsLst>
                  <a:lin ang="27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F060D354-42FC-7247-8F70-5DB4547E9109}"/>
                </a:ext>
              </a:extLst>
            </p:cNvPr>
            <p:cNvSpPr/>
            <p:nvPr/>
          </p:nvSpPr>
          <p:spPr bwMode="auto">
            <a:xfrm>
              <a:off x="972072" y="2476377"/>
              <a:ext cx="2290552" cy="5693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8462">
                <a:spcAft>
                  <a:spcPts val="600"/>
                </a:spcAft>
              </a:pPr>
              <a:r>
                <a:rPr lang="ru-RU" sz="1200" b="1" dirty="0" smtClean="0">
                  <a:solidFill>
                    <a:schemeClr val="accent1"/>
                  </a:solidFill>
                  <a:latin typeface="VTB Group Demi Bold" panose="020B0503040504020204" pitchFamily="34" charset="0"/>
                </a:rPr>
                <a:t>ОТЗЫВЫ ПОЛЬЗОВАТЕЛЕЙ</a:t>
              </a:r>
              <a:endParaRPr lang="ru-RU" sz="1200" b="1" dirty="0">
                <a:solidFill>
                  <a:schemeClr val="accent1"/>
                </a:solidFill>
                <a:latin typeface="VTB Group Demi Bold" panose="020B0503040504020204" pitchFamily="34" charset="0"/>
              </a:endParaRPr>
            </a:p>
            <a:p>
              <a:pPr marL="8462">
                <a:spcAft>
                  <a:spcPts val="600"/>
                </a:spcAft>
              </a:pPr>
              <a:r>
                <a:rPr lang="ru-RU" sz="1000" dirty="0" smtClean="0"/>
                <a:t>Отрицательные отзывы признак </a:t>
              </a:r>
              <a:r>
                <a:rPr lang="ru-RU" sz="1000" dirty="0"/>
                <a:t>того, </a:t>
              </a:r>
              <a:r>
                <a:rPr lang="ru-RU" sz="1000" dirty="0" smtClean="0"/>
                <a:t/>
              </a:r>
              <a:br>
                <a:rPr lang="ru-RU" sz="1000" dirty="0" smtClean="0"/>
              </a:br>
              <a:r>
                <a:rPr lang="ru-RU" sz="1000" dirty="0" smtClean="0"/>
                <a:t>что приложение поддельное </a:t>
              </a:r>
              <a:endParaRPr lang="ru-RU" sz="1000" dirty="0"/>
            </a:p>
          </p:txBody>
        </p:sp>
        <p:sp>
          <p:nvSpPr>
            <p:cNvPr id="26" name="Скругленный прямоугольник 25">
              <a:extLst>
                <a:ext uri="{FF2B5EF4-FFF2-40B4-BE49-F238E27FC236}">
                  <a16:creationId xmlns:a16="http://schemas.microsoft.com/office/drawing/2014/main" id="{B871E395-A5D7-AA4D-876A-BA207574C352}"/>
                </a:ext>
              </a:extLst>
            </p:cNvPr>
            <p:cNvSpPr>
              <a:spLocks/>
            </p:cNvSpPr>
            <p:nvPr/>
          </p:nvSpPr>
          <p:spPr>
            <a:xfrm>
              <a:off x="629328" y="2477984"/>
              <a:ext cx="273600" cy="273600"/>
            </a:xfrm>
            <a:prstGeom prst="roundRect">
              <a:avLst>
                <a:gd name="adj" fmla="val 223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Рисунок 84">
              <a:extLst>
                <a:ext uri="{FF2B5EF4-FFF2-40B4-BE49-F238E27FC236}">
                  <a16:creationId xmlns:a16="http://schemas.microsoft.com/office/drawing/2014/main" id="{3E4D8C48-D37E-044F-AC84-463189B854E4}"/>
                </a:ext>
              </a:extLst>
            </p:cNvPr>
            <p:cNvSpPr/>
            <p:nvPr/>
          </p:nvSpPr>
          <p:spPr>
            <a:xfrm>
              <a:off x="692767" y="2544627"/>
              <a:ext cx="145284" cy="132076"/>
            </a:xfrm>
            <a:custGeom>
              <a:avLst/>
              <a:gdLst>
                <a:gd name="connsiteX0" fmla="*/ 76200 w 209550"/>
                <a:gd name="connsiteY0" fmla="*/ 190500 h 190500"/>
                <a:gd name="connsiteX1" fmla="*/ 161925 w 209550"/>
                <a:gd name="connsiteY1" fmla="*/ 190500 h 190500"/>
                <a:gd name="connsiteX2" fmla="*/ 179451 w 209550"/>
                <a:gd name="connsiteY2" fmla="*/ 178880 h 190500"/>
                <a:gd name="connsiteX3" fmla="*/ 208217 w 209550"/>
                <a:gd name="connsiteY3" fmla="*/ 111728 h 190500"/>
                <a:gd name="connsiteX4" fmla="*/ 209550 w 209550"/>
                <a:gd name="connsiteY4" fmla="*/ 104775 h 190500"/>
                <a:gd name="connsiteX5" fmla="*/ 209550 w 209550"/>
                <a:gd name="connsiteY5" fmla="*/ 85725 h 190500"/>
                <a:gd name="connsiteX6" fmla="*/ 190500 w 209550"/>
                <a:gd name="connsiteY6" fmla="*/ 66675 h 190500"/>
                <a:gd name="connsiteX7" fmla="*/ 130397 w 209550"/>
                <a:gd name="connsiteY7" fmla="*/ 66675 h 190500"/>
                <a:gd name="connsiteX8" fmla="*/ 139446 w 209550"/>
                <a:gd name="connsiteY8" fmla="*/ 23146 h 190500"/>
                <a:gd name="connsiteX9" fmla="*/ 139732 w 209550"/>
                <a:gd name="connsiteY9" fmla="*/ 20098 h 190500"/>
                <a:gd name="connsiteX10" fmla="*/ 135541 w 209550"/>
                <a:gd name="connsiteY10" fmla="*/ 10001 h 190500"/>
                <a:gd name="connsiteX11" fmla="*/ 125444 w 209550"/>
                <a:gd name="connsiteY11" fmla="*/ 0 h 190500"/>
                <a:gd name="connsiteX12" fmla="*/ 62675 w 209550"/>
                <a:gd name="connsiteY12" fmla="*/ 62770 h 190500"/>
                <a:gd name="connsiteX13" fmla="*/ 57150 w 209550"/>
                <a:gd name="connsiteY13" fmla="*/ 76200 h 190500"/>
                <a:gd name="connsiteX14" fmla="*/ 57150 w 209550"/>
                <a:gd name="connsiteY14" fmla="*/ 171450 h 190500"/>
                <a:gd name="connsiteX15" fmla="*/ 76200 w 209550"/>
                <a:gd name="connsiteY15" fmla="*/ 190500 h 190500"/>
                <a:gd name="connsiteX16" fmla="*/ 76200 w 209550"/>
                <a:gd name="connsiteY16" fmla="*/ 76200 h 190500"/>
                <a:gd name="connsiteX17" fmla="*/ 117539 w 209550"/>
                <a:gd name="connsiteY17" fmla="*/ 34862 h 190500"/>
                <a:gd name="connsiteX18" fmla="*/ 104775 w 209550"/>
                <a:gd name="connsiteY18" fmla="*/ 85725 h 190500"/>
                <a:gd name="connsiteX19" fmla="*/ 190500 w 209550"/>
                <a:gd name="connsiteY19" fmla="*/ 85725 h 190500"/>
                <a:gd name="connsiteX20" fmla="*/ 190500 w 209550"/>
                <a:gd name="connsiteY20" fmla="*/ 104775 h 190500"/>
                <a:gd name="connsiteX21" fmla="*/ 161925 w 209550"/>
                <a:gd name="connsiteY21" fmla="*/ 171450 h 190500"/>
                <a:gd name="connsiteX22" fmla="*/ 76200 w 209550"/>
                <a:gd name="connsiteY22" fmla="*/ 171450 h 190500"/>
                <a:gd name="connsiteX23" fmla="*/ 76200 w 209550"/>
                <a:gd name="connsiteY23" fmla="*/ 76200 h 190500"/>
                <a:gd name="connsiteX24" fmla="*/ 0 w 209550"/>
                <a:gd name="connsiteY24" fmla="*/ 76200 h 190500"/>
                <a:gd name="connsiteX25" fmla="*/ 38100 w 209550"/>
                <a:gd name="connsiteY25" fmla="*/ 76200 h 190500"/>
                <a:gd name="connsiteX26" fmla="*/ 38100 w 209550"/>
                <a:gd name="connsiteY26" fmla="*/ 190500 h 190500"/>
                <a:gd name="connsiteX27" fmla="*/ 0 w 209550"/>
                <a:gd name="connsiteY27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09550" h="190500">
                  <a:moveTo>
                    <a:pt x="76200" y="190500"/>
                  </a:moveTo>
                  <a:lnTo>
                    <a:pt x="161925" y="190500"/>
                  </a:lnTo>
                  <a:cubicBezTo>
                    <a:pt x="169831" y="190500"/>
                    <a:pt x="176594" y="185738"/>
                    <a:pt x="179451" y="178880"/>
                  </a:cubicBezTo>
                  <a:lnTo>
                    <a:pt x="208217" y="111728"/>
                  </a:lnTo>
                  <a:cubicBezTo>
                    <a:pt x="209074" y="109538"/>
                    <a:pt x="209550" y="107252"/>
                    <a:pt x="209550" y="104775"/>
                  </a:cubicBezTo>
                  <a:lnTo>
                    <a:pt x="209550" y="85725"/>
                  </a:lnTo>
                  <a:cubicBezTo>
                    <a:pt x="209550" y="75248"/>
                    <a:pt x="200978" y="66675"/>
                    <a:pt x="190500" y="66675"/>
                  </a:cubicBezTo>
                  <a:lnTo>
                    <a:pt x="130397" y="66675"/>
                  </a:lnTo>
                  <a:lnTo>
                    <a:pt x="139446" y="23146"/>
                  </a:lnTo>
                  <a:lnTo>
                    <a:pt x="139732" y="20098"/>
                  </a:lnTo>
                  <a:cubicBezTo>
                    <a:pt x="139732" y="16193"/>
                    <a:pt x="138113" y="12573"/>
                    <a:pt x="135541" y="10001"/>
                  </a:cubicBezTo>
                  <a:lnTo>
                    <a:pt x="125444" y="0"/>
                  </a:lnTo>
                  <a:lnTo>
                    <a:pt x="62675" y="62770"/>
                  </a:lnTo>
                  <a:cubicBezTo>
                    <a:pt x="59245" y="66199"/>
                    <a:pt x="57150" y="70961"/>
                    <a:pt x="57150" y="76200"/>
                  </a:cubicBezTo>
                  <a:lnTo>
                    <a:pt x="57150" y="171450"/>
                  </a:lnTo>
                  <a:cubicBezTo>
                    <a:pt x="57150" y="181928"/>
                    <a:pt x="65723" y="190500"/>
                    <a:pt x="76200" y="190500"/>
                  </a:cubicBezTo>
                  <a:close/>
                  <a:moveTo>
                    <a:pt x="76200" y="76200"/>
                  </a:moveTo>
                  <a:lnTo>
                    <a:pt x="117539" y="34862"/>
                  </a:lnTo>
                  <a:lnTo>
                    <a:pt x="104775" y="85725"/>
                  </a:lnTo>
                  <a:lnTo>
                    <a:pt x="190500" y="85725"/>
                  </a:lnTo>
                  <a:lnTo>
                    <a:pt x="190500" y="104775"/>
                  </a:lnTo>
                  <a:lnTo>
                    <a:pt x="161925" y="171450"/>
                  </a:lnTo>
                  <a:lnTo>
                    <a:pt x="76200" y="171450"/>
                  </a:lnTo>
                  <a:lnTo>
                    <a:pt x="76200" y="76200"/>
                  </a:lnTo>
                  <a:close/>
                  <a:moveTo>
                    <a:pt x="0" y="76200"/>
                  </a:moveTo>
                  <a:lnTo>
                    <a:pt x="38100" y="76200"/>
                  </a:lnTo>
                  <a:lnTo>
                    <a:pt x="38100" y="190500"/>
                  </a:lnTo>
                  <a:lnTo>
                    <a:pt x="0" y="19050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5138544" y="2233436"/>
            <a:ext cx="3148639" cy="961650"/>
            <a:chOff x="144505" y="3825110"/>
            <a:chExt cx="2860929" cy="961650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686469F9-5827-FF4B-8A25-4EA5794D1A26}"/>
                </a:ext>
              </a:extLst>
            </p:cNvPr>
            <p:cNvGrpSpPr/>
            <p:nvPr/>
          </p:nvGrpSpPr>
          <p:grpSpPr>
            <a:xfrm>
              <a:off x="144505" y="3825110"/>
              <a:ext cx="2860929" cy="961650"/>
              <a:chOff x="1124415" y="5028998"/>
              <a:chExt cx="2690492" cy="582675"/>
            </a:xfrm>
          </p:grpSpPr>
          <p:sp>
            <p:nvSpPr>
              <p:cNvPr id="52" name="Скругленный прямоугольник 51">
                <a:extLst>
                  <a:ext uri="{FF2B5EF4-FFF2-40B4-BE49-F238E27FC236}">
                    <a16:creationId xmlns:a16="http://schemas.microsoft.com/office/drawing/2014/main" id="{B367AF50-E000-954F-A2B5-DE7443C936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4415" y="5028998"/>
                <a:ext cx="2690492" cy="582675"/>
              </a:xfrm>
              <a:prstGeom prst="roundRect">
                <a:avLst>
                  <a:gd name="adj" fmla="val 9335"/>
                </a:avLst>
              </a:prstGeom>
              <a:solidFill>
                <a:srgbClr val="DEE8FF"/>
              </a:solidFill>
              <a:ln w="19050">
                <a:gradFill>
                  <a:gsLst>
                    <a:gs pos="0">
                      <a:schemeClr val="bg1">
                        <a:alpha val="15158"/>
                      </a:schemeClr>
                    </a:gs>
                    <a:gs pos="97000">
                      <a:schemeClr val="bg1">
                        <a:alpha val="23259"/>
                      </a:schemeClr>
                    </a:gs>
                  </a:gsLst>
                  <a:lin ang="2700000" scaled="0"/>
                </a:gradFill>
              </a:ln>
              <a:effectLst>
                <a:outerShdw blurRad="88900" dist="38100" dir="5400000" algn="t" rotWithShape="0">
                  <a:prstClr val="black">
                    <a:alpha val="6003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3" name="Скругленный прямоугольник 52">
                <a:extLst>
                  <a:ext uri="{FF2B5EF4-FFF2-40B4-BE49-F238E27FC236}">
                    <a16:creationId xmlns:a16="http://schemas.microsoft.com/office/drawing/2014/main" id="{40BF9051-99BF-5045-B69F-546543F97A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4415" y="5028998"/>
                <a:ext cx="2690492" cy="582675"/>
              </a:xfrm>
              <a:prstGeom prst="roundRect">
                <a:avLst>
                  <a:gd name="adj" fmla="val 8968"/>
                </a:avLst>
              </a:prstGeom>
              <a:solidFill>
                <a:schemeClr val="bg1">
                  <a:alpha val="41000"/>
                </a:schemeClr>
              </a:solidFill>
              <a:ln w="19050">
                <a:gradFill>
                  <a:gsLst>
                    <a:gs pos="0">
                      <a:schemeClr val="bg1">
                        <a:alpha val="15158"/>
                      </a:schemeClr>
                    </a:gs>
                    <a:gs pos="97000">
                      <a:schemeClr val="bg1">
                        <a:alpha val="23259"/>
                      </a:schemeClr>
                    </a:gs>
                  </a:gsLst>
                  <a:lin ang="27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F060D354-42FC-7247-8F70-5DB4547E9109}"/>
                </a:ext>
              </a:extLst>
            </p:cNvPr>
            <p:cNvSpPr/>
            <p:nvPr/>
          </p:nvSpPr>
          <p:spPr>
            <a:xfrm>
              <a:off x="629606" y="3980612"/>
              <a:ext cx="2290552" cy="72327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8462">
                <a:spcAft>
                  <a:spcPts val="600"/>
                </a:spcAft>
              </a:pPr>
              <a:r>
                <a:rPr lang="ru-RU" sz="1200" b="1" dirty="0">
                  <a:solidFill>
                    <a:schemeClr val="accent1"/>
                  </a:solidFill>
                  <a:latin typeface="VTB Group Demi Bold" panose="020B0503040504020204" pitchFamily="34" charset="0"/>
                </a:rPr>
                <a:t>ОФИЦИАЛЬНЫЕ МАГАЗИНЫ</a:t>
              </a:r>
            </a:p>
            <a:p>
              <a:pPr marL="8462">
                <a:spcAft>
                  <a:spcPts val="600"/>
                </a:spcAft>
              </a:pPr>
              <a:r>
                <a:rPr lang="ru-RU" sz="1000" dirty="0" smtClean="0"/>
                <a:t>Загружайте приложения только </a:t>
              </a:r>
              <a:br>
                <a:rPr lang="ru-RU" sz="1000" dirty="0" smtClean="0"/>
              </a:br>
              <a:r>
                <a:rPr lang="ru-RU" sz="1000" dirty="0" smtClean="0"/>
                <a:t>из официальных источников, у которых есть проверка безопасности</a:t>
              </a:r>
              <a:endParaRPr lang="ru-RU" sz="1000" dirty="0"/>
            </a:p>
          </p:txBody>
        </p:sp>
        <p:grpSp>
          <p:nvGrpSpPr>
            <p:cNvPr id="49" name="Группа 48"/>
            <p:cNvGrpSpPr/>
            <p:nvPr/>
          </p:nvGrpSpPr>
          <p:grpSpPr>
            <a:xfrm>
              <a:off x="286862" y="3982219"/>
              <a:ext cx="273600" cy="273600"/>
              <a:chOff x="286862" y="3982219"/>
              <a:chExt cx="273600" cy="273600"/>
            </a:xfrm>
          </p:grpSpPr>
          <p:sp>
            <p:nvSpPr>
              <p:cNvPr id="50" name="Скругленный прямоугольник 49">
                <a:extLst>
                  <a:ext uri="{FF2B5EF4-FFF2-40B4-BE49-F238E27FC236}">
                    <a16:creationId xmlns:a16="http://schemas.microsoft.com/office/drawing/2014/main" id="{B871E395-A5D7-AA4D-876A-BA207574C35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86862" y="3982219"/>
                <a:ext cx="273600" cy="273600"/>
              </a:xfrm>
              <a:prstGeom prst="roundRect">
                <a:avLst>
                  <a:gd name="adj" fmla="val 223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1" name="Image 5" descr="preencoded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rcRect l="12865" r="12266" b="34028"/>
              <a:stretch/>
            </p:blipFill>
            <p:spPr>
              <a:xfrm>
                <a:off x="321689" y="4037965"/>
                <a:ext cx="212865" cy="187571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93" name="Группа 92"/>
          <p:cNvGrpSpPr/>
          <p:nvPr/>
        </p:nvGrpSpPr>
        <p:grpSpPr>
          <a:xfrm>
            <a:off x="8727216" y="2228365"/>
            <a:ext cx="3149473" cy="961650"/>
            <a:chOff x="3739188" y="2445428"/>
            <a:chExt cx="2860929" cy="961650"/>
          </a:xfrm>
        </p:grpSpPr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686469F9-5827-FF4B-8A25-4EA5794D1A26}"/>
                </a:ext>
              </a:extLst>
            </p:cNvPr>
            <p:cNvGrpSpPr/>
            <p:nvPr/>
          </p:nvGrpSpPr>
          <p:grpSpPr>
            <a:xfrm>
              <a:off x="3739188" y="2445428"/>
              <a:ext cx="2860929" cy="961650"/>
              <a:chOff x="1124415" y="5028998"/>
              <a:chExt cx="2690492" cy="582675"/>
            </a:xfrm>
          </p:grpSpPr>
          <p:sp>
            <p:nvSpPr>
              <p:cNvPr id="59" name="Скругленный прямоугольник 58">
                <a:extLst>
                  <a:ext uri="{FF2B5EF4-FFF2-40B4-BE49-F238E27FC236}">
                    <a16:creationId xmlns:a16="http://schemas.microsoft.com/office/drawing/2014/main" id="{B367AF50-E000-954F-A2B5-DE7443C936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4415" y="5028998"/>
                <a:ext cx="2690492" cy="582675"/>
              </a:xfrm>
              <a:prstGeom prst="roundRect">
                <a:avLst>
                  <a:gd name="adj" fmla="val 9335"/>
                </a:avLst>
              </a:prstGeom>
              <a:solidFill>
                <a:srgbClr val="DEE8FF"/>
              </a:solidFill>
              <a:ln w="19050">
                <a:gradFill>
                  <a:gsLst>
                    <a:gs pos="0">
                      <a:schemeClr val="bg1">
                        <a:alpha val="15158"/>
                      </a:schemeClr>
                    </a:gs>
                    <a:gs pos="97000">
                      <a:schemeClr val="bg1">
                        <a:alpha val="23259"/>
                      </a:schemeClr>
                    </a:gs>
                  </a:gsLst>
                  <a:lin ang="2700000" scaled="0"/>
                </a:gradFill>
              </a:ln>
              <a:effectLst>
                <a:outerShdw blurRad="88900" dist="38100" dir="5400000" algn="t" rotWithShape="0">
                  <a:prstClr val="black">
                    <a:alpha val="6003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0" name="Скругленный прямоугольник 59">
                <a:extLst>
                  <a:ext uri="{FF2B5EF4-FFF2-40B4-BE49-F238E27FC236}">
                    <a16:creationId xmlns:a16="http://schemas.microsoft.com/office/drawing/2014/main" id="{40BF9051-99BF-5045-B69F-546543F97A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4415" y="5028998"/>
                <a:ext cx="2690492" cy="582675"/>
              </a:xfrm>
              <a:prstGeom prst="roundRect">
                <a:avLst>
                  <a:gd name="adj" fmla="val 8968"/>
                </a:avLst>
              </a:prstGeom>
              <a:solidFill>
                <a:schemeClr val="bg1">
                  <a:alpha val="41000"/>
                </a:schemeClr>
              </a:solidFill>
              <a:ln w="19050">
                <a:gradFill>
                  <a:gsLst>
                    <a:gs pos="0">
                      <a:schemeClr val="bg1">
                        <a:alpha val="15158"/>
                      </a:schemeClr>
                    </a:gs>
                    <a:gs pos="97000">
                      <a:schemeClr val="bg1">
                        <a:alpha val="23259"/>
                      </a:schemeClr>
                    </a:gs>
                  </a:gsLst>
                  <a:lin ang="27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F060D354-42FC-7247-8F70-5DB4547E9109}"/>
                </a:ext>
              </a:extLst>
            </p:cNvPr>
            <p:cNvSpPr/>
            <p:nvPr/>
          </p:nvSpPr>
          <p:spPr bwMode="auto">
            <a:xfrm>
              <a:off x="4224289" y="2600930"/>
              <a:ext cx="2375828" cy="72327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8462">
                <a:spcAft>
                  <a:spcPts val="600"/>
                </a:spcAft>
              </a:pPr>
              <a:r>
                <a:rPr lang="ru-RU" sz="1200" b="1" dirty="0" smtClean="0">
                  <a:solidFill>
                    <a:schemeClr val="accent1"/>
                  </a:solidFill>
                  <a:latin typeface="VTB Group Demi Bold" panose="020B0503040504020204" pitchFamily="34" charset="0"/>
                </a:rPr>
                <a:t>ЛИЧНАЯ ИНФОРМАЦИЯ</a:t>
              </a:r>
              <a:endParaRPr lang="ru-RU" sz="1200" b="1" dirty="0">
                <a:solidFill>
                  <a:schemeClr val="accent1"/>
                </a:solidFill>
                <a:latin typeface="VTB Group Demi Bold" panose="020B0503040504020204" pitchFamily="34" charset="0"/>
              </a:endParaRPr>
            </a:p>
            <a:p>
              <a:pPr marL="8462">
                <a:spcAft>
                  <a:spcPts val="600"/>
                </a:spcAft>
              </a:pPr>
              <a:r>
                <a:rPr lang="ru-RU" sz="1000" dirty="0"/>
                <a:t>Никогда не вводите </a:t>
              </a:r>
              <a:r>
                <a:rPr lang="ru-RU" sz="1000" dirty="0" smtClean="0"/>
                <a:t>личную </a:t>
              </a:r>
              <a:r>
                <a:rPr lang="ru-RU" sz="1000" dirty="0"/>
                <a:t>информацию, если не уверены в безопасности </a:t>
              </a:r>
              <a:r>
                <a:rPr lang="ru-RU" sz="1000" dirty="0" smtClean="0"/>
                <a:t>приложения</a:t>
              </a:r>
              <a:endParaRPr lang="ru-RU" sz="1000" dirty="0"/>
            </a:p>
          </p:txBody>
        </p:sp>
        <p:sp>
          <p:nvSpPr>
            <p:cNvPr id="57" name="Скругленный прямоугольник 56">
              <a:extLst>
                <a:ext uri="{FF2B5EF4-FFF2-40B4-BE49-F238E27FC236}">
                  <a16:creationId xmlns:a16="http://schemas.microsoft.com/office/drawing/2014/main" id="{B871E395-A5D7-AA4D-876A-BA207574C352}"/>
                </a:ext>
              </a:extLst>
            </p:cNvPr>
            <p:cNvSpPr>
              <a:spLocks/>
            </p:cNvSpPr>
            <p:nvPr/>
          </p:nvSpPr>
          <p:spPr>
            <a:xfrm>
              <a:off x="3881545" y="2602537"/>
              <a:ext cx="273600" cy="273600"/>
            </a:xfrm>
            <a:prstGeom prst="roundRect">
              <a:avLst>
                <a:gd name="adj" fmla="val 223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A69C4956-C63D-874E-964B-A422C2137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916606" y="2635034"/>
              <a:ext cx="212359" cy="212359"/>
            </a:xfrm>
            <a:prstGeom prst="rect">
              <a:avLst/>
            </a:prstGeom>
            <a:effectLst/>
          </p:spPr>
        </p:pic>
      </p:grpSp>
      <p:grpSp>
        <p:nvGrpSpPr>
          <p:cNvPr id="7" name="Группа 6"/>
          <p:cNvGrpSpPr/>
          <p:nvPr/>
        </p:nvGrpSpPr>
        <p:grpSpPr>
          <a:xfrm>
            <a:off x="8727216" y="3393634"/>
            <a:ext cx="3149473" cy="1057112"/>
            <a:chOff x="3739187" y="3848310"/>
            <a:chExt cx="2860929" cy="1057112"/>
          </a:xfrm>
        </p:grpSpPr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id="{686469F9-5827-FF4B-8A25-4EA5794D1A26}"/>
                </a:ext>
              </a:extLst>
            </p:cNvPr>
            <p:cNvGrpSpPr/>
            <p:nvPr/>
          </p:nvGrpSpPr>
          <p:grpSpPr>
            <a:xfrm>
              <a:off x="3739187" y="3848310"/>
              <a:ext cx="2860929" cy="1057112"/>
              <a:chOff x="1124415" y="5028997"/>
              <a:chExt cx="2690492" cy="640517"/>
            </a:xfrm>
          </p:grpSpPr>
          <p:sp>
            <p:nvSpPr>
              <p:cNvPr id="70" name="Скругленный прямоугольник 69">
                <a:extLst>
                  <a:ext uri="{FF2B5EF4-FFF2-40B4-BE49-F238E27FC236}">
                    <a16:creationId xmlns:a16="http://schemas.microsoft.com/office/drawing/2014/main" id="{B367AF50-E000-954F-A2B5-DE7443C936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4415" y="5028998"/>
                <a:ext cx="2690492" cy="640516"/>
              </a:xfrm>
              <a:prstGeom prst="roundRect">
                <a:avLst>
                  <a:gd name="adj" fmla="val 9335"/>
                </a:avLst>
              </a:prstGeom>
              <a:solidFill>
                <a:srgbClr val="DEE8FF"/>
              </a:solidFill>
              <a:ln w="19050">
                <a:gradFill>
                  <a:gsLst>
                    <a:gs pos="0">
                      <a:schemeClr val="bg1">
                        <a:alpha val="15158"/>
                      </a:schemeClr>
                    </a:gs>
                    <a:gs pos="97000">
                      <a:schemeClr val="bg1">
                        <a:alpha val="23259"/>
                      </a:schemeClr>
                    </a:gs>
                  </a:gsLst>
                  <a:lin ang="2700000" scaled="0"/>
                </a:gradFill>
              </a:ln>
              <a:effectLst>
                <a:outerShdw blurRad="88900" dist="38100" dir="5400000" algn="t" rotWithShape="0">
                  <a:prstClr val="black">
                    <a:alpha val="6003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1" name="Скругленный прямоугольник 70">
                <a:extLst>
                  <a:ext uri="{FF2B5EF4-FFF2-40B4-BE49-F238E27FC236}">
                    <a16:creationId xmlns:a16="http://schemas.microsoft.com/office/drawing/2014/main" id="{40BF9051-99BF-5045-B69F-546543F97A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4415" y="5028997"/>
                <a:ext cx="2690492" cy="634698"/>
              </a:xfrm>
              <a:prstGeom prst="roundRect">
                <a:avLst>
                  <a:gd name="adj" fmla="val 8968"/>
                </a:avLst>
              </a:prstGeom>
              <a:solidFill>
                <a:schemeClr val="bg1">
                  <a:alpha val="41000"/>
                </a:schemeClr>
              </a:solidFill>
              <a:ln w="19050">
                <a:gradFill>
                  <a:gsLst>
                    <a:gs pos="0">
                      <a:schemeClr val="bg1">
                        <a:alpha val="15158"/>
                      </a:schemeClr>
                    </a:gs>
                    <a:gs pos="97000">
                      <a:schemeClr val="bg1">
                        <a:alpha val="23259"/>
                      </a:schemeClr>
                    </a:gs>
                  </a:gsLst>
                  <a:lin ang="27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F060D354-42FC-7247-8F70-5DB4547E9109}"/>
                </a:ext>
              </a:extLst>
            </p:cNvPr>
            <p:cNvSpPr/>
            <p:nvPr/>
          </p:nvSpPr>
          <p:spPr bwMode="auto">
            <a:xfrm>
              <a:off x="4224288" y="4003819"/>
              <a:ext cx="2290552" cy="87716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8462">
                <a:spcAft>
                  <a:spcPts val="600"/>
                </a:spcAft>
              </a:pPr>
              <a:r>
                <a:rPr lang="ru-RU" sz="1200" b="1" dirty="0" smtClean="0">
                  <a:solidFill>
                    <a:schemeClr val="accent1"/>
                  </a:solidFill>
                  <a:latin typeface="VTB Group Demi Bold" panose="020B0503040504020204" pitchFamily="34" charset="0"/>
                </a:rPr>
                <a:t>ИСПОЛЬЗУЙТЕ АНТИВИРУС</a:t>
              </a:r>
              <a:endParaRPr lang="ru-RU" sz="1200" b="1" dirty="0">
                <a:solidFill>
                  <a:schemeClr val="accent1"/>
                </a:solidFill>
                <a:latin typeface="VTB Group Demi Bold" panose="020B0503040504020204" pitchFamily="34" charset="0"/>
              </a:endParaRPr>
            </a:p>
            <a:p>
              <a:pPr marL="8462">
                <a:spcAft>
                  <a:spcPts val="600"/>
                </a:spcAft>
              </a:pPr>
              <a:r>
                <a:rPr lang="ru-RU" sz="1000" dirty="0"/>
                <a:t>з</a:t>
              </a:r>
              <a:r>
                <a:rPr lang="ru-RU" sz="1000" dirty="0" smtClean="0"/>
                <a:t>агружайте приложения только на устройства, которым </a:t>
              </a:r>
              <a:r>
                <a:rPr lang="ru-RU" sz="1000" dirty="0"/>
                <a:t>вы доверяете </a:t>
              </a:r>
              <a:r>
                <a:rPr lang="ru-RU" sz="1000" dirty="0" smtClean="0"/>
                <a:t/>
              </a:r>
              <a:br>
                <a:rPr lang="ru-RU" sz="1000" dirty="0" smtClean="0"/>
              </a:br>
              <a:r>
                <a:rPr lang="ru-RU" sz="1000" dirty="0" smtClean="0"/>
                <a:t>и оно имеет антивирусное программное обеспечение</a:t>
              </a:r>
              <a:endParaRPr lang="ru-RU" sz="1000" dirty="0"/>
            </a:p>
          </p:txBody>
        </p:sp>
        <p:sp>
          <p:nvSpPr>
            <p:cNvPr id="68" name="Скругленный прямоугольник 67">
              <a:extLst>
                <a:ext uri="{FF2B5EF4-FFF2-40B4-BE49-F238E27FC236}">
                  <a16:creationId xmlns:a16="http://schemas.microsoft.com/office/drawing/2014/main" id="{B871E395-A5D7-AA4D-876A-BA207574C352}"/>
                </a:ext>
              </a:extLst>
            </p:cNvPr>
            <p:cNvSpPr>
              <a:spLocks/>
            </p:cNvSpPr>
            <p:nvPr/>
          </p:nvSpPr>
          <p:spPr>
            <a:xfrm>
              <a:off x="3881544" y="4005426"/>
              <a:ext cx="273600" cy="273600"/>
            </a:xfrm>
            <a:prstGeom prst="roundRect">
              <a:avLst>
                <a:gd name="adj" fmla="val 223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634845AF-B568-DC4B-B5E3-E5197176B19C}"/>
                </a:ext>
              </a:extLst>
            </p:cNvPr>
            <p:cNvGrpSpPr/>
            <p:nvPr/>
          </p:nvGrpSpPr>
          <p:grpSpPr>
            <a:xfrm>
              <a:off x="3958983" y="4066901"/>
              <a:ext cx="153822" cy="150650"/>
              <a:chOff x="8546309" y="5332079"/>
              <a:chExt cx="298553" cy="292396"/>
            </a:xfrm>
            <a:solidFill>
              <a:schemeClr val="bg1"/>
            </a:solidFill>
          </p:grpSpPr>
          <p:sp>
            <p:nvSpPr>
              <p:cNvPr id="73" name="Freeform 2084">
                <a:extLst>
                  <a:ext uri="{FF2B5EF4-FFF2-40B4-BE49-F238E27FC236}">
                    <a16:creationId xmlns:a16="http://schemas.microsoft.com/office/drawing/2014/main" id="{2E893A55-4D51-3B4C-ADEE-62F08309F414}"/>
                  </a:ext>
                </a:extLst>
              </p:cNvPr>
              <p:cNvSpPr/>
              <p:nvPr/>
            </p:nvSpPr>
            <p:spPr>
              <a:xfrm>
                <a:off x="8546309" y="5332079"/>
                <a:ext cx="298553" cy="292396"/>
              </a:xfrm>
              <a:custGeom>
                <a:avLst/>
                <a:gdLst>
                  <a:gd name="connsiteX0" fmla="*/ 232301 w 383257"/>
                  <a:gd name="connsiteY0" fmla="*/ 28934 h 375352"/>
                  <a:gd name="connsiteX1" fmla="*/ 232301 w 383257"/>
                  <a:gd name="connsiteY1" fmla="*/ 15640 h 375352"/>
                  <a:gd name="connsiteX2" fmla="*/ 216658 w 383257"/>
                  <a:gd name="connsiteY2" fmla="*/ 0 h 375352"/>
                  <a:gd name="connsiteX3" fmla="*/ 15643 w 383257"/>
                  <a:gd name="connsiteY3" fmla="*/ 0 h 375352"/>
                  <a:gd name="connsiteX4" fmla="*/ 0 w 383257"/>
                  <a:gd name="connsiteY4" fmla="*/ 15640 h 375352"/>
                  <a:gd name="connsiteX5" fmla="*/ 0 w 383257"/>
                  <a:gd name="connsiteY5" fmla="*/ 359713 h 375352"/>
                  <a:gd name="connsiteX6" fmla="*/ 15643 w 383257"/>
                  <a:gd name="connsiteY6" fmla="*/ 375352 h 375352"/>
                  <a:gd name="connsiteX7" fmla="*/ 216658 w 383257"/>
                  <a:gd name="connsiteY7" fmla="*/ 375352 h 375352"/>
                  <a:gd name="connsiteX8" fmla="*/ 232301 w 383257"/>
                  <a:gd name="connsiteY8" fmla="*/ 359713 h 375352"/>
                  <a:gd name="connsiteX9" fmla="*/ 232301 w 383257"/>
                  <a:gd name="connsiteY9" fmla="*/ 345637 h 375352"/>
                  <a:gd name="connsiteX10" fmla="*/ 383257 w 383257"/>
                  <a:gd name="connsiteY10" fmla="*/ 186894 h 375352"/>
                  <a:gd name="connsiteX11" fmla="*/ 232301 w 383257"/>
                  <a:gd name="connsiteY11" fmla="*/ 28934 h 375352"/>
                  <a:gd name="connsiteX12" fmla="*/ 15643 w 383257"/>
                  <a:gd name="connsiteY12" fmla="*/ 67251 h 375352"/>
                  <a:gd name="connsiteX13" fmla="*/ 216658 w 383257"/>
                  <a:gd name="connsiteY13" fmla="*/ 67251 h 375352"/>
                  <a:gd name="connsiteX14" fmla="*/ 216658 w 383257"/>
                  <a:gd name="connsiteY14" fmla="*/ 297936 h 375352"/>
                  <a:gd name="connsiteX15" fmla="*/ 15643 w 383257"/>
                  <a:gd name="connsiteY15" fmla="*/ 297936 h 375352"/>
                  <a:gd name="connsiteX16" fmla="*/ 15643 w 383257"/>
                  <a:gd name="connsiteY16" fmla="*/ 67251 h 375352"/>
                  <a:gd name="connsiteX17" fmla="*/ 216658 w 383257"/>
                  <a:gd name="connsiteY17" fmla="*/ 358931 h 375352"/>
                  <a:gd name="connsiteX18" fmla="*/ 15643 w 383257"/>
                  <a:gd name="connsiteY18" fmla="*/ 358931 h 375352"/>
                  <a:gd name="connsiteX19" fmla="*/ 15643 w 383257"/>
                  <a:gd name="connsiteY19" fmla="*/ 313576 h 375352"/>
                  <a:gd name="connsiteX20" fmla="*/ 216658 w 383257"/>
                  <a:gd name="connsiteY20" fmla="*/ 313576 h 375352"/>
                  <a:gd name="connsiteX21" fmla="*/ 216658 w 383257"/>
                  <a:gd name="connsiteY21" fmla="*/ 338599 h 375352"/>
                  <a:gd name="connsiteX22" fmla="*/ 216658 w 383257"/>
                  <a:gd name="connsiteY22" fmla="*/ 340163 h 375352"/>
                  <a:gd name="connsiteX23" fmla="*/ 216658 w 383257"/>
                  <a:gd name="connsiteY23" fmla="*/ 358931 h 375352"/>
                  <a:gd name="connsiteX24" fmla="*/ 216658 w 383257"/>
                  <a:gd name="connsiteY24" fmla="*/ 34407 h 375352"/>
                  <a:gd name="connsiteX25" fmla="*/ 216658 w 383257"/>
                  <a:gd name="connsiteY25" fmla="*/ 35972 h 375352"/>
                  <a:gd name="connsiteX26" fmla="*/ 216658 w 383257"/>
                  <a:gd name="connsiteY26" fmla="*/ 51611 h 375352"/>
                  <a:gd name="connsiteX27" fmla="*/ 15643 w 383257"/>
                  <a:gd name="connsiteY27" fmla="*/ 51611 h 375352"/>
                  <a:gd name="connsiteX28" fmla="*/ 15643 w 383257"/>
                  <a:gd name="connsiteY28" fmla="*/ 15640 h 375352"/>
                  <a:gd name="connsiteX29" fmla="*/ 216658 w 383257"/>
                  <a:gd name="connsiteY29" fmla="*/ 15640 h 375352"/>
                  <a:gd name="connsiteX30" fmla="*/ 216658 w 383257"/>
                  <a:gd name="connsiteY30" fmla="*/ 34407 h 375352"/>
                  <a:gd name="connsiteX31" fmla="*/ 337110 w 383257"/>
                  <a:gd name="connsiteY31" fmla="*/ 99312 h 375352"/>
                  <a:gd name="connsiteX32" fmla="*/ 305824 w 383257"/>
                  <a:gd name="connsiteY32" fmla="*/ 99312 h 375352"/>
                  <a:gd name="connsiteX33" fmla="*/ 278448 w 383257"/>
                  <a:gd name="connsiteY33" fmla="*/ 54739 h 375352"/>
                  <a:gd name="connsiteX34" fmla="*/ 337110 w 383257"/>
                  <a:gd name="connsiteY34" fmla="*/ 99312 h 375352"/>
                  <a:gd name="connsiteX35" fmla="*/ 232301 w 383257"/>
                  <a:gd name="connsiteY35" fmla="*/ 44573 h 375352"/>
                  <a:gd name="connsiteX36" fmla="*/ 289398 w 383257"/>
                  <a:gd name="connsiteY36" fmla="*/ 99312 h 375352"/>
                  <a:gd name="connsiteX37" fmla="*/ 232301 w 383257"/>
                  <a:gd name="connsiteY37" fmla="*/ 99312 h 375352"/>
                  <a:gd name="connsiteX38" fmla="*/ 232301 w 383257"/>
                  <a:gd name="connsiteY38" fmla="*/ 44573 h 375352"/>
                  <a:gd name="connsiteX39" fmla="*/ 232301 w 383257"/>
                  <a:gd name="connsiteY39" fmla="*/ 114952 h 375352"/>
                  <a:gd name="connsiteX40" fmla="*/ 294874 w 383257"/>
                  <a:gd name="connsiteY40" fmla="*/ 114952 h 375352"/>
                  <a:gd name="connsiteX41" fmla="*/ 305824 w 383257"/>
                  <a:gd name="connsiteY41" fmla="*/ 179856 h 375352"/>
                  <a:gd name="connsiteX42" fmla="*/ 231519 w 383257"/>
                  <a:gd name="connsiteY42" fmla="*/ 179856 h 375352"/>
                  <a:gd name="connsiteX43" fmla="*/ 231519 w 383257"/>
                  <a:gd name="connsiteY43" fmla="*/ 114952 h 375352"/>
                  <a:gd name="connsiteX44" fmla="*/ 232301 w 383257"/>
                  <a:gd name="connsiteY44" fmla="*/ 194714 h 375352"/>
                  <a:gd name="connsiteX45" fmla="*/ 306606 w 383257"/>
                  <a:gd name="connsiteY45" fmla="*/ 194714 h 375352"/>
                  <a:gd name="connsiteX46" fmla="*/ 295656 w 383257"/>
                  <a:gd name="connsiteY46" fmla="*/ 259619 h 375352"/>
                  <a:gd name="connsiteX47" fmla="*/ 233083 w 383257"/>
                  <a:gd name="connsiteY47" fmla="*/ 259619 h 375352"/>
                  <a:gd name="connsiteX48" fmla="*/ 233083 w 383257"/>
                  <a:gd name="connsiteY48" fmla="*/ 194714 h 375352"/>
                  <a:gd name="connsiteX49" fmla="*/ 232301 w 383257"/>
                  <a:gd name="connsiteY49" fmla="*/ 329216 h 375352"/>
                  <a:gd name="connsiteX50" fmla="*/ 232301 w 383257"/>
                  <a:gd name="connsiteY50" fmla="*/ 274477 h 375352"/>
                  <a:gd name="connsiteX51" fmla="*/ 289398 w 383257"/>
                  <a:gd name="connsiteY51" fmla="*/ 274477 h 375352"/>
                  <a:gd name="connsiteX52" fmla="*/ 232301 w 383257"/>
                  <a:gd name="connsiteY52" fmla="*/ 329216 h 375352"/>
                  <a:gd name="connsiteX53" fmla="*/ 278448 w 383257"/>
                  <a:gd name="connsiteY53" fmla="*/ 319832 h 375352"/>
                  <a:gd name="connsiteX54" fmla="*/ 305824 w 383257"/>
                  <a:gd name="connsiteY54" fmla="*/ 275258 h 375352"/>
                  <a:gd name="connsiteX55" fmla="*/ 337110 w 383257"/>
                  <a:gd name="connsiteY55" fmla="*/ 275258 h 375352"/>
                  <a:gd name="connsiteX56" fmla="*/ 278448 w 383257"/>
                  <a:gd name="connsiteY56" fmla="*/ 319832 h 375352"/>
                  <a:gd name="connsiteX57" fmla="*/ 348060 w 383257"/>
                  <a:gd name="connsiteY57" fmla="*/ 259619 h 375352"/>
                  <a:gd name="connsiteX58" fmla="*/ 312081 w 383257"/>
                  <a:gd name="connsiteY58" fmla="*/ 259619 h 375352"/>
                  <a:gd name="connsiteX59" fmla="*/ 323032 w 383257"/>
                  <a:gd name="connsiteY59" fmla="*/ 194714 h 375352"/>
                  <a:gd name="connsiteX60" fmla="*/ 368397 w 383257"/>
                  <a:gd name="connsiteY60" fmla="*/ 194714 h 375352"/>
                  <a:gd name="connsiteX61" fmla="*/ 348060 w 383257"/>
                  <a:gd name="connsiteY61" fmla="*/ 259619 h 375352"/>
                  <a:gd name="connsiteX62" fmla="*/ 367614 w 383257"/>
                  <a:gd name="connsiteY62" fmla="*/ 179075 h 375352"/>
                  <a:gd name="connsiteX63" fmla="*/ 322249 w 383257"/>
                  <a:gd name="connsiteY63" fmla="*/ 179075 h 375352"/>
                  <a:gd name="connsiteX64" fmla="*/ 311299 w 383257"/>
                  <a:gd name="connsiteY64" fmla="*/ 114170 h 375352"/>
                  <a:gd name="connsiteX65" fmla="*/ 347278 w 383257"/>
                  <a:gd name="connsiteY65" fmla="*/ 114170 h 375352"/>
                  <a:gd name="connsiteX66" fmla="*/ 367614 w 383257"/>
                  <a:gd name="connsiteY66" fmla="*/ 179075 h 375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383257" h="375352">
                    <a:moveTo>
                      <a:pt x="232301" y="28934"/>
                    </a:moveTo>
                    <a:lnTo>
                      <a:pt x="232301" y="15640"/>
                    </a:lnTo>
                    <a:cubicBezTo>
                      <a:pt x="232301" y="7038"/>
                      <a:pt x="225262" y="0"/>
                      <a:pt x="216658" y="0"/>
                    </a:cubicBezTo>
                    <a:lnTo>
                      <a:pt x="15643" y="0"/>
                    </a:lnTo>
                    <a:cubicBezTo>
                      <a:pt x="7040" y="0"/>
                      <a:pt x="0" y="7038"/>
                      <a:pt x="0" y="15640"/>
                    </a:cubicBezTo>
                    <a:lnTo>
                      <a:pt x="0" y="359713"/>
                    </a:lnTo>
                    <a:cubicBezTo>
                      <a:pt x="0" y="368315"/>
                      <a:pt x="7040" y="375352"/>
                      <a:pt x="15643" y="375352"/>
                    </a:cubicBezTo>
                    <a:lnTo>
                      <a:pt x="216658" y="375352"/>
                    </a:lnTo>
                    <a:cubicBezTo>
                      <a:pt x="225262" y="375352"/>
                      <a:pt x="232301" y="368315"/>
                      <a:pt x="232301" y="359713"/>
                    </a:cubicBezTo>
                    <a:lnTo>
                      <a:pt x="232301" y="345637"/>
                    </a:lnTo>
                    <a:cubicBezTo>
                      <a:pt x="315992" y="341727"/>
                      <a:pt x="383257" y="272130"/>
                      <a:pt x="383257" y="186894"/>
                    </a:cubicBezTo>
                    <a:cubicBezTo>
                      <a:pt x="383257" y="101658"/>
                      <a:pt x="315992" y="32843"/>
                      <a:pt x="232301" y="28934"/>
                    </a:cubicBezTo>
                    <a:close/>
                    <a:moveTo>
                      <a:pt x="15643" y="67251"/>
                    </a:moveTo>
                    <a:lnTo>
                      <a:pt x="216658" y="67251"/>
                    </a:lnTo>
                    <a:lnTo>
                      <a:pt x="216658" y="297936"/>
                    </a:lnTo>
                    <a:lnTo>
                      <a:pt x="15643" y="297936"/>
                    </a:lnTo>
                    <a:lnTo>
                      <a:pt x="15643" y="67251"/>
                    </a:lnTo>
                    <a:close/>
                    <a:moveTo>
                      <a:pt x="216658" y="358931"/>
                    </a:moveTo>
                    <a:lnTo>
                      <a:pt x="15643" y="358931"/>
                    </a:lnTo>
                    <a:lnTo>
                      <a:pt x="15643" y="313576"/>
                    </a:lnTo>
                    <a:lnTo>
                      <a:pt x="216658" y="313576"/>
                    </a:lnTo>
                    <a:lnTo>
                      <a:pt x="216658" y="338599"/>
                    </a:lnTo>
                    <a:cubicBezTo>
                      <a:pt x="216658" y="339381"/>
                      <a:pt x="216658" y="339381"/>
                      <a:pt x="216658" y="340163"/>
                    </a:cubicBezTo>
                    <a:lnTo>
                      <a:pt x="216658" y="358931"/>
                    </a:lnTo>
                    <a:close/>
                    <a:moveTo>
                      <a:pt x="216658" y="34407"/>
                    </a:moveTo>
                    <a:cubicBezTo>
                      <a:pt x="216658" y="35189"/>
                      <a:pt x="216658" y="35189"/>
                      <a:pt x="216658" y="35972"/>
                    </a:cubicBezTo>
                    <a:lnTo>
                      <a:pt x="216658" y="51611"/>
                    </a:lnTo>
                    <a:lnTo>
                      <a:pt x="15643" y="51611"/>
                    </a:lnTo>
                    <a:lnTo>
                      <a:pt x="15643" y="15640"/>
                    </a:lnTo>
                    <a:lnTo>
                      <a:pt x="216658" y="15640"/>
                    </a:lnTo>
                    <a:lnTo>
                      <a:pt x="216658" y="34407"/>
                    </a:lnTo>
                    <a:close/>
                    <a:moveTo>
                      <a:pt x="337110" y="99312"/>
                    </a:moveTo>
                    <a:lnTo>
                      <a:pt x="305824" y="99312"/>
                    </a:lnTo>
                    <a:cubicBezTo>
                      <a:pt x="298784" y="81327"/>
                      <a:pt x="289398" y="66469"/>
                      <a:pt x="278448" y="54739"/>
                    </a:cubicBezTo>
                    <a:cubicBezTo>
                      <a:pt x="301913" y="64123"/>
                      <a:pt x="321467" y="79762"/>
                      <a:pt x="337110" y="99312"/>
                    </a:cubicBezTo>
                    <a:close/>
                    <a:moveTo>
                      <a:pt x="232301" y="44573"/>
                    </a:moveTo>
                    <a:cubicBezTo>
                      <a:pt x="254984" y="48483"/>
                      <a:pt x="275320" y="68815"/>
                      <a:pt x="289398" y="99312"/>
                    </a:cubicBezTo>
                    <a:lnTo>
                      <a:pt x="232301" y="99312"/>
                    </a:lnTo>
                    <a:lnTo>
                      <a:pt x="232301" y="44573"/>
                    </a:lnTo>
                    <a:close/>
                    <a:moveTo>
                      <a:pt x="232301" y="114952"/>
                    </a:moveTo>
                    <a:lnTo>
                      <a:pt x="294874" y="114952"/>
                    </a:lnTo>
                    <a:cubicBezTo>
                      <a:pt x="301131" y="133720"/>
                      <a:pt x="305042" y="156397"/>
                      <a:pt x="305824" y="179856"/>
                    </a:cubicBezTo>
                    <a:lnTo>
                      <a:pt x="231519" y="179856"/>
                    </a:lnTo>
                    <a:lnTo>
                      <a:pt x="231519" y="114952"/>
                    </a:lnTo>
                    <a:close/>
                    <a:moveTo>
                      <a:pt x="232301" y="194714"/>
                    </a:moveTo>
                    <a:lnTo>
                      <a:pt x="306606" y="194714"/>
                    </a:lnTo>
                    <a:cubicBezTo>
                      <a:pt x="305824" y="218174"/>
                      <a:pt x="301913" y="240069"/>
                      <a:pt x="295656" y="259619"/>
                    </a:cubicBezTo>
                    <a:lnTo>
                      <a:pt x="233083" y="259619"/>
                    </a:lnTo>
                    <a:lnTo>
                      <a:pt x="233083" y="194714"/>
                    </a:lnTo>
                    <a:close/>
                    <a:moveTo>
                      <a:pt x="232301" y="329216"/>
                    </a:moveTo>
                    <a:lnTo>
                      <a:pt x="232301" y="274477"/>
                    </a:lnTo>
                    <a:lnTo>
                      <a:pt x="289398" y="274477"/>
                    </a:lnTo>
                    <a:cubicBezTo>
                      <a:pt x="276102" y="304974"/>
                      <a:pt x="255766" y="325306"/>
                      <a:pt x="232301" y="329216"/>
                    </a:cubicBezTo>
                    <a:close/>
                    <a:moveTo>
                      <a:pt x="278448" y="319832"/>
                    </a:moveTo>
                    <a:cubicBezTo>
                      <a:pt x="289398" y="308102"/>
                      <a:pt x="298784" y="293244"/>
                      <a:pt x="305824" y="275258"/>
                    </a:cubicBezTo>
                    <a:lnTo>
                      <a:pt x="337110" y="275258"/>
                    </a:lnTo>
                    <a:cubicBezTo>
                      <a:pt x="321467" y="294808"/>
                      <a:pt x="301913" y="310448"/>
                      <a:pt x="278448" y="319832"/>
                    </a:cubicBezTo>
                    <a:close/>
                    <a:moveTo>
                      <a:pt x="348060" y="259619"/>
                    </a:moveTo>
                    <a:lnTo>
                      <a:pt x="312081" y="259619"/>
                    </a:lnTo>
                    <a:cubicBezTo>
                      <a:pt x="318338" y="240069"/>
                      <a:pt x="322249" y="218174"/>
                      <a:pt x="323032" y="194714"/>
                    </a:cubicBezTo>
                    <a:lnTo>
                      <a:pt x="368397" y="194714"/>
                    </a:lnTo>
                    <a:cubicBezTo>
                      <a:pt x="366050" y="218174"/>
                      <a:pt x="359011" y="240069"/>
                      <a:pt x="348060" y="259619"/>
                    </a:cubicBezTo>
                    <a:close/>
                    <a:moveTo>
                      <a:pt x="367614" y="179075"/>
                    </a:moveTo>
                    <a:lnTo>
                      <a:pt x="322249" y="179075"/>
                    </a:lnTo>
                    <a:cubicBezTo>
                      <a:pt x="321467" y="155615"/>
                      <a:pt x="317556" y="133720"/>
                      <a:pt x="311299" y="114170"/>
                    </a:cubicBezTo>
                    <a:lnTo>
                      <a:pt x="347278" y="114170"/>
                    </a:lnTo>
                    <a:cubicBezTo>
                      <a:pt x="359011" y="133720"/>
                      <a:pt x="366050" y="155615"/>
                      <a:pt x="367614" y="179075"/>
                    </a:cubicBezTo>
                    <a:close/>
                  </a:path>
                </a:pathLst>
              </a:custGeom>
              <a:grpFill/>
              <a:ln w="78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74" name="Freeform 2085">
                <a:extLst>
                  <a:ext uri="{FF2B5EF4-FFF2-40B4-BE49-F238E27FC236}">
                    <a16:creationId xmlns:a16="http://schemas.microsoft.com/office/drawing/2014/main" id="{2F59E3E1-C372-4A40-82B7-A92BB12D9768}"/>
                  </a:ext>
                </a:extLst>
              </p:cNvPr>
              <p:cNvSpPr/>
              <p:nvPr/>
            </p:nvSpPr>
            <p:spPr>
              <a:xfrm>
                <a:off x="8624907" y="5580616"/>
                <a:ext cx="24371" cy="24366"/>
              </a:xfrm>
              <a:custGeom>
                <a:avLst/>
                <a:gdLst>
                  <a:gd name="connsiteX0" fmla="*/ 15643 w 31286"/>
                  <a:gd name="connsiteY0" fmla="*/ 0 h 31279"/>
                  <a:gd name="connsiteX1" fmla="*/ 0 w 31286"/>
                  <a:gd name="connsiteY1" fmla="*/ 15640 h 31279"/>
                  <a:gd name="connsiteX2" fmla="*/ 15643 w 31286"/>
                  <a:gd name="connsiteY2" fmla="*/ 31279 h 31279"/>
                  <a:gd name="connsiteX3" fmla="*/ 31286 w 31286"/>
                  <a:gd name="connsiteY3" fmla="*/ 15640 h 31279"/>
                  <a:gd name="connsiteX4" fmla="*/ 15643 w 31286"/>
                  <a:gd name="connsiteY4" fmla="*/ 0 h 3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286" h="31279">
                    <a:moveTo>
                      <a:pt x="15643" y="0"/>
                    </a:moveTo>
                    <a:cubicBezTo>
                      <a:pt x="7040" y="0"/>
                      <a:pt x="0" y="7038"/>
                      <a:pt x="0" y="15640"/>
                    </a:cubicBezTo>
                    <a:cubicBezTo>
                      <a:pt x="0" y="24242"/>
                      <a:pt x="7040" y="31279"/>
                      <a:pt x="15643" y="31279"/>
                    </a:cubicBezTo>
                    <a:cubicBezTo>
                      <a:pt x="24247" y="31279"/>
                      <a:pt x="31286" y="24242"/>
                      <a:pt x="31286" y="15640"/>
                    </a:cubicBezTo>
                    <a:cubicBezTo>
                      <a:pt x="31286" y="7038"/>
                      <a:pt x="24247" y="0"/>
                      <a:pt x="15643" y="0"/>
                    </a:cubicBezTo>
                    <a:close/>
                  </a:path>
                </a:pathLst>
              </a:custGeom>
              <a:grpFill/>
              <a:ln w="78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75" name="Freeform 2086">
                <a:extLst>
                  <a:ext uri="{FF2B5EF4-FFF2-40B4-BE49-F238E27FC236}">
                    <a16:creationId xmlns:a16="http://schemas.microsoft.com/office/drawing/2014/main" id="{A98B4F9D-313C-C24B-9403-51F520A40663}"/>
                  </a:ext>
                </a:extLst>
              </p:cNvPr>
              <p:cNvSpPr/>
              <p:nvPr/>
            </p:nvSpPr>
            <p:spPr>
              <a:xfrm>
                <a:off x="8667558" y="5586707"/>
                <a:ext cx="35948" cy="12183"/>
              </a:xfrm>
              <a:custGeom>
                <a:avLst/>
                <a:gdLst>
                  <a:gd name="connsiteX0" fmla="*/ 38326 w 46147"/>
                  <a:gd name="connsiteY0" fmla="*/ 0 h 15639"/>
                  <a:gd name="connsiteX1" fmla="*/ 7822 w 46147"/>
                  <a:gd name="connsiteY1" fmla="*/ 0 h 15639"/>
                  <a:gd name="connsiteX2" fmla="*/ 0 w 46147"/>
                  <a:gd name="connsiteY2" fmla="*/ 7820 h 15639"/>
                  <a:gd name="connsiteX3" fmla="*/ 7822 w 46147"/>
                  <a:gd name="connsiteY3" fmla="*/ 15640 h 15639"/>
                  <a:gd name="connsiteX4" fmla="*/ 38326 w 46147"/>
                  <a:gd name="connsiteY4" fmla="*/ 15640 h 15639"/>
                  <a:gd name="connsiteX5" fmla="*/ 46148 w 46147"/>
                  <a:gd name="connsiteY5" fmla="*/ 7820 h 15639"/>
                  <a:gd name="connsiteX6" fmla="*/ 38326 w 46147"/>
                  <a:gd name="connsiteY6" fmla="*/ 0 h 15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147" h="15639">
                    <a:moveTo>
                      <a:pt x="38326" y="0"/>
                    </a:moveTo>
                    <a:lnTo>
                      <a:pt x="7822" y="0"/>
                    </a:lnTo>
                    <a:cubicBezTo>
                      <a:pt x="3129" y="0"/>
                      <a:pt x="0" y="3128"/>
                      <a:pt x="0" y="7820"/>
                    </a:cubicBezTo>
                    <a:cubicBezTo>
                      <a:pt x="0" y="12512"/>
                      <a:pt x="3129" y="15640"/>
                      <a:pt x="7822" y="15640"/>
                    </a:cubicBezTo>
                    <a:lnTo>
                      <a:pt x="38326" y="15640"/>
                    </a:lnTo>
                    <a:cubicBezTo>
                      <a:pt x="43019" y="15640"/>
                      <a:pt x="46148" y="12512"/>
                      <a:pt x="46148" y="7820"/>
                    </a:cubicBezTo>
                    <a:cubicBezTo>
                      <a:pt x="46148" y="3128"/>
                      <a:pt x="43019" y="0"/>
                      <a:pt x="38326" y="0"/>
                    </a:cubicBezTo>
                    <a:close/>
                  </a:path>
                </a:pathLst>
              </a:custGeom>
              <a:grpFill/>
              <a:ln w="78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76" name="Freeform 2087">
                <a:extLst>
                  <a:ext uri="{FF2B5EF4-FFF2-40B4-BE49-F238E27FC236}">
                    <a16:creationId xmlns:a16="http://schemas.microsoft.com/office/drawing/2014/main" id="{59FB900D-5E3F-CF4D-89EB-F2944CE9C1BA}"/>
                  </a:ext>
                </a:extLst>
              </p:cNvPr>
              <p:cNvSpPr/>
              <p:nvPr/>
            </p:nvSpPr>
            <p:spPr>
              <a:xfrm>
                <a:off x="8570071" y="5586707"/>
                <a:ext cx="35948" cy="12183"/>
              </a:xfrm>
              <a:custGeom>
                <a:avLst/>
                <a:gdLst>
                  <a:gd name="connsiteX0" fmla="*/ 38326 w 46147"/>
                  <a:gd name="connsiteY0" fmla="*/ 0 h 15639"/>
                  <a:gd name="connsiteX1" fmla="*/ 7822 w 46147"/>
                  <a:gd name="connsiteY1" fmla="*/ 0 h 15639"/>
                  <a:gd name="connsiteX2" fmla="*/ 0 w 46147"/>
                  <a:gd name="connsiteY2" fmla="*/ 7820 h 15639"/>
                  <a:gd name="connsiteX3" fmla="*/ 7822 w 46147"/>
                  <a:gd name="connsiteY3" fmla="*/ 15640 h 15639"/>
                  <a:gd name="connsiteX4" fmla="*/ 38326 w 46147"/>
                  <a:gd name="connsiteY4" fmla="*/ 15640 h 15639"/>
                  <a:gd name="connsiteX5" fmla="*/ 46148 w 46147"/>
                  <a:gd name="connsiteY5" fmla="*/ 7820 h 15639"/>
                  <a:gd name="connsiteX6" fmla="*/ 38326 w 46147"/>
                  <a:gd name="connsiteY6" fmla="*/ 0 h 15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147" h="15639">
                    <a:moveTo>
                      <a:pt x="38326" y="0"/>
                    </a:moveTo>
                    <a:lnTo>
                      <a:pt x="7822" y="0"/>
                    </a:lnTo>
                    <a:cubicBezTo>
                      <a:pt x="3129" y="0"/>
                      <a:pt x="0" y="3128"/>
                      <a:pt x="0" y="7820"/>
                    </a:cubicBezTo>
                    <a:cubicBezTo>
                      <a:pt x="0" y="12512"/>
                      <a:pt x="3129" y="15640"/>
                      <a:pt x="7822" y="15640"/>
                    </a:cubicBezTo>
                    <a:lnTo>
                      <a:pt x="38326" y="15640"/>
                    </a:lnTo>
                    <a:cubicBezTo>
                      <a:pt x="43019" y="15640"/>
                      <a:pt x="46148" y="12512"/>
                      <a:pt x="46148" y="7820"/>
                    </a:cubicBezTo>
                    <a:cubicBezTo>
                      <a:pt x="46148" y="3128"/>
                      <a:pt x="43019" y="0"/>
                      <a:pt x="38326" y="0"/>
                    </a:cubicBezTo>
                    <a:close/>
                  </a:path>
                </a:pathLst>
              </a:custGeom>
              <a:grpFill/>
              <a:ln w="78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77" name="Freeform 2088">
                <a:extLst>
                  <a:ext uri="{FF2B5EF4-FFF2-40B4-BE49-F238E27FC236}">
                    <a16:creationId xmlns:a16="http://schemas.microsoft.com/office/drawing/2014/main" id="{1EB2CCA0-2674-8948-9A8E-77CDF3D07D24}"/>
                  </a:ext>
                </a:extLst>
              </p:cNvPr>
              <p:cNvSpPr/>
              <p:nvPr/>
            </p:nvSpPr>
            <p:spPr>
              <a:xfrm>
                <a:off x="8614550" y="5352181"/>
                <a:ext cx="44478" cy="12183"/>
              </a:xfrm>
              <a:custGeom>
                <a:avLst/>
                <a:gdLst>
                  <a:gd name="connsiteX0" fmla="*/ 7822 w 57097"/>
                  <a:gd name="connsiteY0" fmla="*/ 15640 h 15639"/>
                  <a:gd name="connsiteX1" fmla="*/ 49276 w 57097"/>
                  <a:gd name="connsiteY1" fmla="*/ 15640 h 15639"/>
                  <a:gd name="connsiteX2" fmla="*/ 57097 w 57097"/>
                  <a:gd name="connsiteY2" fmla="*/ 7820 h 15639"/>
                  <a:gd name="connsiteX3" fmla="*/ 49276 w 57097"/>
                  <a:gd name="connsiteY3" fmla="*/ 0 h 15639"/>
                  <a:gd name="connsiteX4" fmla="*/ 7822 w 57097"/>
                  <a:gd name="connsiteY4" fmla="*/ 0 h 15639"/>
                  <a:gd name="connsiteX5" fmla="*/ 0 w 57097"/>
                  <a:gd name="connsiteY5" fmla="*/ 7820 h 15639"/>
                  <a:gd name="connsiteX6" fmla="*/ 7822 w 57097"/>
                  <a:gd name="connsiteY6" fmla="*/ 15640 h 15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097" h="15639">
                    <a:moveTo>
                      <a:pt x="7822" y="15640"/>
                    </a:moveTo>
                    <a:lnTo>
                      <a:pt x="49276" y="15640"/>
                    </a:lnTo>
                    <a:cubicBezTo>
                      <a:pt x="53969" y="15640"/>
                      <a:pt x="57097" y="12512"/>
                      <a:pt x="57097" y="7820"/>
                    </a:cubicBezTo>
                    <a:cubicBezTo>
                      <a:pt x="57097" y="3128"/>
                      <a:pt x="53969" y="0"/>
                      <a:pt x="49276" y="0"/>
                    </a:cubicBezTo>
                    <a:lnTo>
                      <a:pt x="7822" y="0"/>
                    </a:lnTo>
                    <a:cubicBezTo>
                      <a:pt x="3129" y="0"/>
                      <a:pt x="0" y="3128"/>
                      <a:pt x="0" y="7820"/>
                    </a:cubicBezTo>
                    <a:cubicBezTo>
                      <a:pt x="0" y="12512"/>
                      <a:pt x="3129" y="15640"/>
                      <a:pt x="7822" y="15640"/>
                    </a:cubicBezTo>
                    <a:close/>
                  </a:path>
                </a:pathLst>
              </a:custGeom>
              <a:grpFill/>
              <a:ln w="78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</p:grpSp>
      <p:grpSp>
        <p:nvGrpSpPr>
          <p:cNvPr id="85" name="Группа 84"/>
          <p:cNvGrpSpPr/>
          <p:nvPr/>
        </p:nvGrpSpPr>
        <p:grpSpPr>
          <a:xfrm>
            <a:off x="5137710" y="4659356"/>
            <a:ext cx="3149473" cy="961650"/>
            <a:chOff x="144505" y="3825110"/>
            <a:chExt cx="2860929" cy="961650"/>
          </a:xfrm>
        </p:grpSpPr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686469F9-5827-FF4B-8A25-4EA5794D1A26}"/>
                </a:ext>
              </a:extLst>
            </p:cNvPr>
            <p:cNvGrpSpPr/>
            <p:nvPr/>
          </p:nvGrpSpPr>
          <p:grpSpPr>
            <a:xfrm>
              <a:off x="144505" y="3825110"/>
              <a:ext cx="2860929" cy="961650"/>
              <a:chOff x="1124415" y="5028998"/>
              <a:chExt cx="2690492" cy="582675"/>
            </a:xfrm>
          </p:grpSpPr>
          <p:sp>
            <p:nvSpPr>
              <p:cNvPr id="91" name="Скругленный прямоугольник 90">
                <a:extLst>
                  <a:ext uri="{FF2B5EF4-FFF2-40B4-BE49-F238E27FC236}">
                    <a16:creationId xmlns:a16="http://schemas.microsoft.com/office/drawing/2014/main" id="{B367AF50-E000-954F-A2B5-DE7443C936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4415" y="5028998"/>
                <a:ext cx="2690492" cy="582675"/>
              </a:xfrm>
              <a:prstGeom prst="roundRect">
                <a:avLst>
                  <a:gd name="adj" fmla="val 9335"/>
                </a:avLst>
              </a:prstGeom>
              <a:solidFill>
                <a:srgbClr val="DEE8FF"/>
              </a:solidFill>
              <a:ln w="19050">
                <a:gradFill>
                  <a:gsLst>
                    <a:gs pos="0">
                      <a:schemeClr val="bg1">
                        <a:alpha val="15158"/>
                      </a:schemeClr>
                    </a:gs>
                    <a:gs pos="97000">
                      <a:schemeClr val="bg1">
                        <a:alpha val="23259"/>
                      </a:schemeClr>
                    </a:gs>
                  </a:gsLst>
                  <a:lin ang="2700000" scaled="0"/>
                </a:gradFill>
              </a:ln>
              <a:effectLst>
                <a:outerShdw blurRad="88900" dist="38100" dir="5400000" algn="t" rotWithShape="0">
                  <a:prstClr val="black">
                    <a:alpha val="6003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2" name="Скругленный прямоугольник 91">
                <a:extLst>
                  <a:ext uri="{FF2B5EF4-FFF2-40B4-BE49-F238E27FC236}">
                    <a16:creationId xmlns:a16="http://schemas.microsoft.com/office/drawing/2014/main" id="{40BF9051-99BF-5045-B69F-546543F97A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4415" y="5028998"/>
                <a:ext cx="2690492" cy="582675"/>
              </a:xfrm>
              <a:prstGeom prst="roundRect">
                <a:avLst>
                  <a:gd name="adj" fmla="val 8968"/>
                </a:avLst>
              </a:prstGeom>
              <a:solidFill>
                <a:schemeClr val="bg1">
                  <a:alpha val="41000"/>
                </a:schemeClr>
              </a:solidFill>
              <a:ln w="19050">
                <a:gradFill>
                  <a:gsLst>
                    <a:gs pos="0">
                      <a:schemeClr val="bg1">
                        <a:alpha val="15158"/>
                      </a:schemeClr>
                    </a:gs>
                    <a:gs pos="97000">
                      <a:schemeClr val="bg1">
                        <a:alpha val="23259"/>
                      </a:schemeClr>
                    </a:gs>
                  </a:gsLst>
                  <a:lin ang="27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id="{F060D354-42FC-7247-8F70-5DB4547E9109}"/>
                </a:ext>
              </a:extLst>
            </p:cNvPr>
            <p:cNvSpPr/>
            <p:nvPr/>
          </p:nvSpPr>
          <p:spPr>
            <a:xfrm>
              <a:off x="629605" y="3980612"/>
              <a:ext cx="2303774" cy="72327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8462">
                <a:spcAft>
                  <a:spcPts val="600"/>
                </a:spcAft>
              </a:pPr>
              <a:r>
                <a:rPr lang="ru-RU" sz="1200" b="1" dirty="0" smtClean="0">
                  <a:solidFill>
                    <a:schemeClr val="accent1"/>
                  </a:solidFill>
                  <a:latin typeface="VTB Group Demi Bold" panose="020B0503040504020204" pitchFamily="34" charset="0"/>
                </a:rPr>
                <a:t>СВОЕВРЕМЕННО ОБНОВЛЕНИЕ</a:t>
              </a:r>
              <a:endParaRPr lang="ru-RU" sz="1200" b="1" dirty="0">
                <a:solidFill>
                  <a:schemeClr val="accent1"/>
                </a:solidFill>
                <a:latin typeface="VTB Group Demi Bold" panose="020B0503040504020204" pitchFamily="34" charset="0"/>
              </a:endParaRPr>
            </a:p>
            <a:p>
              <a:pPr marL="8462">
                <a:spcAft>
                  <a:spcPts val="600"/>
                </a:spcAft>
              </a:pPr>
              <a:r>
                <a:rPr lang="ru-RU" sz="1000" dirty="0" smtClean="0"/>
                <a:t>Обновления ПО </a:t>
              </a:r>
              <a:r>
                <a:rPr lang="ru-RU" sz="1000" dirty="0"/>
                <a:t>часто содержат исправления уязвимостей, которые могут быть использованы злоумышленниками</a:t>
              </a:r>
            </a:p>
          </p:txBody>
        </p:sp>
        <p:grpSp>
          <p:nvGrpSpPr>
            <p:cNvPr id="88" name="Группа 87"/>
            <p:cNvGrpSpPr/>
            <p:nvPr/>
          </p:nvGrpSpPr>
          <p:grpSpPr>
            <a:xfrm>
              <a:off x="286862" y="3982219"/>
              <a:ext cx="273600" cy="273600"/>
              <a:chOff x="286862" y="3982219"/>
              <a:chExt cx="273600" cy="273600"/>
            </a:xfrm>
          </p:grpSpPr>
          <p:sp>
            <p:nvSpPr>
              <p:cNvPr id="89" name="Скругленный прямоугольник 88">
                <a:extLst>
                  <a:ext uri="{FF2B5EF4-FFF2-40B4-BE49-F238E27FC236}">
                    <a16:creationId xmlns:a16="http://schemas.microsoft.com/office/drawing/2014/main" id="{B871E395-A5D7-AA4D-876A-BA207574C35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86862" y="3982219"/>
                <a:ext cx="273600" cy="273600"/>
              </a:xfrm>
              <a:prstGeom prst="roundRect">
                <a:avLst>
                  <a:gd name="adj" fmla="val 223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90" name="Image 5" descr="preencoded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rcRect l="12865" r="12266" b="34028"/>
              <a:stretch/>
            </p:blipFill>
            <p:spPr>
              <a:xfrm>
                <a:off x="321689" y="4037965"/>
                <a:ext cx="212865" cy="187571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A6344992-488E-0741-A14E-FB2579720176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441" y="2099070"/>
            <a:ext cx="392400" cy="392400"/>
          </a:xfrm>
          <a:prstGeom prst="rect">
            <a:avLst/>
          </a:prstGeom>
          <a:effectLst/>
        </p:spPr>
      </p:pic>
      <p:pic>
        <p:nvPicPr>
          <p:cNvPr id="8" name="Image 7" descr="preencoded.png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39181" y="2144010"/>
            <a:ext cx="4449560" cy="4560546"/>
          </a:xfrm>
          <a:prstGeom prst="rect">
            <a:avLst/>
          </a:prstGeom>
        </p:spPr>
      </p:pic>
      <p:grpSp>
        <p:nvGrpSpPr>
          <p:cNvPr id="58" name="Группа 57"/>
          <p:cNvGrpSpPr/>
          <p:nvPr/>
        </p:nvGrpSpPr>
        <p:grpSpPr>
          <a:xfrm>
            <a:off x="8728050" y="4659356"/>
            <a:ext cx="3148639" cy="961650"/>
            <a:chOff x="8728050" y="4553850"/>
            <a:chExt cx="3148639" cy="961650"/>
          </a:xfrm>
        </p:grpSpPr>
        <p:grpSp>
          <p:nvGrpSpPr>
            <p:cNvPr id="62" name="Группа 61">
              <a:extLst>
                <a:ext uri="{FF2B5EF4-FFF2-40B4-BE49-F238E27FC236}">
                  <a16:creationId xmlns:a16="http://schemas.microsoft.com/office/drawing/2014/main" id="{686469F9-5827-FF4B-8A25-4EA5794D1A26}"/>
                </a:ext>
              </a:extLst>
            </p:cNvPr>
            <p:cNvGrpSpPr/>
            <p:nvPr/>
          </p:nvGrpSpPr>
          <p:grpSpPr>
            <a:xfrm>
              <a:off x="8728050" y="4553850"/>
              <a:ext cx="3148639" cy="961650"/>
              <a:chOff x="1124415" y="5028998"/>
              <a:chExt cx="2690492" cy="582675"/>
            </a:xfrm>
          </p:grpSpPr>
          <p:sp>
            <p:nvSpPr>
              <p:cNvPr id="81" name="Скругленный прямоугольник 80">
                <a:extLst>
                  <a:ext uri="{FF2B5EF4-FFF2-40B4-BE49-F238E27FC236}">
                    <a16:creationId xmlns:a16="http://schemas.microsoft.com/office/drawing/2014/main" id="{B367AF50-E000-954F-A2B5-DE7443C936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4415" y="5028998"/>
                <a:ext cx="2690492" cy="582675"/>
              </a:xfrm>
              <a:prstGeom prst="roundRect">
                <a:avLst>
                  <a:gd name="adj" fmla="val 9335"/>
                </a:avLst>
              </a:prstGeom>
              <a:solidFill>
                <a:srgbClr val="DEE8FF"/>
              </a:solidFill>
              <a:ln w="19050">
                <a:gradFill>
                  <a:gsLst>
                    <a:gs pos="0">
                      <a:schemeClr val="bg1">
                        <a:alpha val="15158"/>
                      </a:schemeClr>
                    </a:gs>
                    <a:gs pos="97000">
                      <a:schemeClr val="bg1">
                        <a:alpha val="23259"/>
                      </a:schemeClr>
                    </a:gs>
                  </a:gsLst>
                  <a:lin ang="2700000" scaled="0"/>
                </a:gradFill>
              </a:ln>
              <a:effectLst>
                <a:outerShdw blurRad="88900" dist="38100" dir="5400000" algn="t" rotWithShape="0">
                  <a:prstClr val="black">
                    <a:alpha val="6003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2" name="Скругленный прямоугольник 81">
                <a:extLst>
                  <a:ext uri="{FF2B5EF4-FFF2-40B4-BE49-F238E27FC236}">
                    <a16:creationId xmlns:a16="http://schemas.microsoft.com/office/drawing/2014/main" id="{40BF9051-99BF-5045-B69F-546543F97A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4415" y="5028998"/>
                <a:ext cx="2690492" cy="582675"/>
              </a:xfrm>
              <a:prstGeom prst="roundRect">
                <a:avLst>
                  <a:gd name="adj" fmla="val 8968"/>
                </a:avLst>
              </a:prstGeom>
              <a:solidFill>
                <a:schemeClr val="bg1">
                  <a:alpha val="41000"/>
                </a:schemeClr>
              </a:solidFill>
              <a:ln w="19050">
                <a:gradFill>
                  <a:gsLst>
                    <a:gs pos="0">
                      <a:schemeClr val="bg1">
                        <a:alpha val="15158"/>
                      </a:schemeClr>
                    </a:gs>
                    <a:gs pos="97000">
                      <a:schemeClr val="bg1">
                        <a:alpha val="23259"/>
                      </a:schemeClr>
                    </a:gs>
                  </a:gsLst>
                  <a:lin ang="27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F060D354-42FC-7247-8F70-5DB4547E9109}"/>
                </a:ext>
              </a:extLst>
            </p:cNvPr>
            <p:cNvSpPr/>
            <p:nvPr/>
          </p:nvSpPr>
          <p:spPr>
            <a:xfrm>
              <a:off x="9261935" y="4709352"/>
              <a:ext cx="2520902" cy="5693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8462">
                <a:spcAft>
                  <a:spcPts val="600"/>
                </a:spcAft>
              </a:pPr>
              <a:r>
                <a:rPr lang="ru-RU" sz="1200" b="1" dirty="0" smtClean="0">
                  <a:solidFill>
                    <a:schemeClr val="accent1"/>
                  </a:solidFill>
                  <a:latin typeface="VTB Group Demi Bold" panose="020B0503040504020204" pitchFamily="34" charset="0"/>
                </a:rPr>
                <a:t>ПРИЛОЖЕНИЯ БАНКА</a:t>
              </a:r>
              <a:endParaRPr lang="ru-RU" sz="1200" b="1" dirty="0">
                <a:solidFill>
                  <a:schemeClr val="accent1"/>
                </a:solidFill>
                <a:latin typeface="VTB Group Demi Bold" panose="020B0503040504020204" pitchFamily="34" charset="0"/>
              </a:endParaRPr>
            </a:p>
            <a:p>
              <a:pPr marL="8462">
                <a:spcAft>
                  <a:spcPts val="600"/>
                </a:spcAft>
              </a:pPr>
              <a:r>
                <a:rPr lang="ru-RU" sz="1000" dirty="0" smtClean="0"/>
                <a:t>Загружайте приложения Банка только </a:t>
              </a:r>
              <a:br>
                <a:rPr lang="ru-RU" sz="1000" dirty="0" smtClean="0"/>
              </a:br>
              <a:r>
                <a:rPr lang="ru-RU" sz="1000" dirty="0" smtClean="0"/>
                <a:t>по ссылке с официального сайта</a:t>
              </a:r>
              <a:endParaRPr lang="ru-RU" sz="1000" dirty="0"/>
            </a:p>
          </p:txBody>
        </p:sp>
        <p:grpSp>
          <p:nvGrpSpPr>
            <p:cNvPr id="64" name="Группа 63"/>
            <p:cNvGrpSpPr/>
            <p:nvPr/>
          </p:nvGrpSpPr>
          <p:grpSpPr>
            <a:xfrm>
              <a:off x="8884723" y="4710959"/>
              <a:ext cx="301115" cy="273600"/>
              <a:chOff x="8884723" y="4710959"/>
              <a:chExt cx="301115" cy="273600"/>
            </a:xfrm>
          </p:grpSpPr>
          <p:sp>
            <p:nvSpPr>
              <p:cNvPr id="65" name="Скругленный прямоугольник 64">
                <a:extLst>
                  <a:ext uri="{FF2B5EF4-FFF2-40B4-BE49-F238E27FC236}">
                    <a16:creationId xmlns:a16="http://schemas.microsoft.com/office/drawing/2014/main" id="{B871E395-A5D7-AA4D-876A-BA207574C35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884723" y="4710959"/>
                <a:ext cx="301115" cy="273600"/>
              </a:xfrm>
              <a:prstGeom prst="roundRect">
                <a:avLst>
                  <a:gd name="adj" fmla="val 223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69" name="Группа 68">
                <a:extLst>
                  <a:ext uri="{FF2B5EF4-FFF2-40B4-BE49-F238E27FC236}">
                    <a16:creationId xmlns:a16="http://schemas.microsoft.com/office/drawing/2014/main" id="{AE1B9A0D-79B9-C64A-AC02-198D9681F4ED}"/>
                  </a:ext>
                </a:extLst>
              </p:cNvPr>
              <p:cNvGrpSpPr/>
              <p:nvPr/>
            </p:nvGrpSpPr>
            <p:grpSpPr>
              <a:xfrm>
                <a:off x="8961665" y="4747268"/>
                <a:ext cx="144644" cy="203531"/>
                <a:chOff x="4214608" y="2387318"/>
                <a:chExt cx="208363" cy="293191"/>
              </a:xfrm>
              <a:solidFill>
                <a:schemeClr val="bg1"/>
              </a:solidFill>
            </p:grpSpPr>
            <p:sp>
              <p:nvSpPr>
                <p:cNvPr id="78" name="Freeform 1356">
                  <a:extLst>
                    <a:ext uri="{FF2B5EF4-FFF2-40B4-BE49-F238E27FC236}">
                      <a16:creationId xmlns:a16="http://schemas.microsoft.com/office/drawing/2014/main" id="{78F4CDE7-DDD6-CA4A-8F6D-9274FA7926CC}"/>
                    </a:ext>
                  </a:extLst>
                </p:cNvPr>
                <p:cNvSpPr/>
                <p:nvPr/>
              </p:nvSpPr>
              <p:spPr>
                <a:xfrm>
                  <a:off x="4214608" y="2387318"/>
                  <a:ext cx="208363" cy="293191"/>
                </a:xfrm>
                <a:custGeom>
                  <a:avLst/>
                  <a:gdLst>
                    <a:gd name="connsiteX0" fmla="*/ 0 w 254562"/>
                    <a:gd name="connsiteY0" fmla="*/ 33581 h 358198"/>
                    <a:gd name="connsiteX1" fmla="*/ 0 w 254562"/>
                    <a:gd name="connsiteY1" fmla="*/ 324617 h 358198"/>
                    <a:gd name="connsiteX2" fmla="*/ 33593 w 254562"/>
                    <a:gd name="connsiteY2" fmla="*/ 358198 h 358198"/>
                    <a:gd name="connsiteX3" fmla="*/ 220969 w 254562"/>
                    <a:gd name="connsiteY3" fmla="*/ 358198 h 358198"/>
                    <a:gd name="connsiteX4" fmla="*/ 254562 w 254562"/>
                    <a:gd name="connsiteY4" fmla="*/ 324617 h 358198"/>
                    <a:gd name="connsiteX5" fmla="*/ 254562 w 254562"/>
                    <a:gd name="connsiteY5" fmla="*/ 33581 h 358198"/>
                    <a:gd name="connsiteX6" fmla="*/ 220969 w 254562"/>
                    <a:gd name="connsiteY6" fmla="*/ 0 h 358198"/>
                    <a:gd name="connsiteX7" fmla="*/ 33593 w 254562"/>
                    <a:gd name="connsiteY7" fmla="*/ 0 h 358198"/>
                    <a:gd name="connsiteX8" fmla="*/ 0 w 254562"/>
                    <a:gd name="connsiteY8" fmla="*/ 33581 h 358198"/>
                    <a:gd name="connsiteX9" fmla="*/ 14930 w 254562"/>
                    <a:gd name="connsiteY9" fmla="*/ 33581 h 358198"/>
                    <a:gd name="connsiteX10" fmla="*/ 33593 w 254562"/>
                    <a:gd name="connsiteY10" fmla="*/ 14925 h 358198"/>
                    <a:gd name="connsiteX11" fmla="*/ 220969 w 254562"/>
                    <a:gd name="connsiteY11" fmla="*/ 14925 h 358198"/>
                    <a:gd name="connsiteX12" fmla="*/ 239632 w 254562"/>
                    <a:gd name="connsiteY12" fmla="*/ 33581 h 358198"/>
                    <a:gd name="connsiteX13" fmla="*/ 239632 w 254562"/>
                    <a:gd name="connsiteY13" fmla="*/ 324617 h 358198"/>
                    <a:gd name="connsiteX14" fmla="*/ 220969 w 254562"/>
                    <a:gd name="connsiteY14" fmla="*/ 343273 h 358198"/>
                    <a:gd name="connsiteX15" fmla="*/ 33593 w 254562"/>
                    <a:gd name="connsiteY15" fmla="*/ 343273 h 358198"/>
                    <a:gd name="connsiteX16" fmla="*/ 14930 w 254562"/>
                    <a:gd name="connsiteY16" fmla="*/ 324617 h 358198"/>
                    <a:gd name="connsiteX17" fmla="*/ 14930 w 254562"/>
                    <a:gd name="connsiteY17" fmla="*/ 33581 h 358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54562" h="358198">
                      <a:moveTo>
                        <a:pt x="0" y="33581"/>
                      </a:moveTo>
                      <a:lnTo>
                        <a:pt x="0" y="324617"/>
                      </a:lnTo>
                      <a:cubicBezTo>
                        <a:pt x="0" y="343273"/>
                        <a:pt x="14930" y="358198"/>
                        <a:pt x="33593" y="358198"/>
                      </a:cubicBezTo>
                      <a:lnTo>
                        <a:pt x="220969" y="358198"/>
                      </a:lnTo>
                      <a:cubicBezTo>
                        <a:pt x="239632" y="358198"/>
                        <a:pt x="254562" y="343273"/>
                        <a:pt x="254562" y="324617"/>
                      </a:cubicBezTo>
                      <a:lnTo>
                        <a:pt x="254562" y="33581"/>
                      </a:lnTo>
                      <a:cubicBezTo>
                        <a:pt x="254562" y="14925"/>
                        <a:pt x="239632" y="0"/>
                        <a:pt x="220969" y="0"/>
                      </a:cubicBezTo>
                      <a:lnTo>
                        <a:pt x="33593" y="0"/>
                      </a:lnTo>
                      <a:cubicBezTo>
                        <a:pt x="14930" y="0"/>
                        <a:pt x="0" y="14925"/>
                        <a:pt x="0" y="33581"/>
                      </a:cubicBezTo>
                      <a:close/>
                      <a:moveTo>
                        <a:pt x="14930" y="33581"/>
                      </a:moveTo>
                      <a:cubicBezTo>
                        <a:pt x="14930" y="23133"/>
                        <a:pt x="23142" y="14925"/>
                        <a:pt x="33593" y="14925"/>
                      </a:cubicBezTo>
                      <a:lnTo>
                        <a:pt x="220969" y="14925"/>
                      </a:lnTo>
                      <a:cubicBezTo>
                        <a:pt x="231420" y="14925"/>
                        <a:pt x="239632" y="23133"/>
                        <a:pt x="239632" y="33581"/>
                      </a:cubicBezTo>
                      <a:lnTo>
                        <a:pt x="239632" y="324617"/>
                      </a:lnTo>
                      <a:cubicBezTo>
                        <a:pt x="239632" y="335064"/>
                        <a:pt x="231420" y="343273"/>
                        <a:pt x="220969" y="343273"/>
                      </a:cubicBezTo>
                      <a:lnTo>
                        <a:pt x="33593" y="343273"/>
                      </a:lnTo>
                      <a:cubicBezTo>
                        <a:pt x="23142" y="343273"/>
                        <a:pt x="14930" y="335064"/>
                        <a:pt x="14930" y="324617"/>
                      </a:cubicBezTo>
                      <a:lnTo>
                        <a:pt x="14930" y="33581"/>
                      </a:lnTo>
                      <a:close/>
                    </a:path>
                  </a:pathLst>
                </a:custGeom>
                <a:grpFill/>
                <a:ln w="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79" name="Freeform 1357">
                  <a:extLst>
                    <a:ext uri="{FF2B5EF4-FFF2-40B4-BE49-F238E27FC236}">
                      <a16:creationId xmlns:a16="http://schemas.microsoft.com/office/drawing/2014/main" id="{C342252A-9CF4-B246-8E57-1B8A0DC7E086}"/>
                    </a:ext>
                  </a:extLst>
                </p:cNvPr>
                <p:cNvSpPr/>
                <p:nvPr/>
              </p:nvSpPr>
              <p:spPr>
                <a:xfrm>
                  <a:off x="4242105" y="2416027"/>
                  <a:ext cx="152148" cy="209509"/>
                </a:xfrm>
                <a:custGeom>
                  <a:avLst/>
                  <a:gdLst>
                    <a:gd name="connsiteX0" fmla="*/ 185883 w 185882"/>
                    <a:gd name="connsiteY0" fmla="*/ 0 h 255962"/>
                    <a:gd name="connsiteX1" fmla="*/ 0 w 185882"/>
                    <a:gd name="connsiteY1" fmla="*/ 0 h 255962"/>
                    <a:gd name="connsiteX2" fmla="*/ 0 w 185882"/>
                    <a:gd name="connsiteY2" fmla="*/ 255962 h 255962"/>
                    <a:gd name="connsiteX3" fmla="*/ 185883 w 185882"/>
                    <a:gd name="connsiteY3" fmla="*/ 255962 h 255962"/>
                    <a:gd name="connsiteX4" fmla="*/ 185883 w 185882"/>
                    <a:gd name="connsiteY4" fmla="*/ 0 h 255962"/>
                    <a:gd name="connsiteX5" fmla="*/ 170952 w 185882"/>
                    <a:gd name="connsiteY5" fmla="*/ 241038 h 255962"/>
                    <a:gd name="connsiteX6" fmla="*/ 14930 w 185882"/>
                    <a:gd name="connsiteY6" fmla="*/ 241038 h 255962"/>
                    <a:gd name="connsiteX7" fmla="*/ 14930 w 185882"/>
                    <a:gd name="connsiteY7" fmla="*/ 14925 h 255962"/>
                    <a:gd name="connsiteX8" fmla="*/ 170952 w 185882"/>
                    <a:gd name="connsiteY8" fmla="*/ 14925 h 255962"/>
                    <a:gd name="connsiteX9" fmla="*/ 170952 w 185882"/>
                    <a:gd name="connsiteY9" fmla="*/ 241038 h 255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5882" h="255962">
                      <a:moveTo>
                        <a:pt x="185883" y="0"/>
                      </a:moveTo>
                      <a:lnTo>
                        <a:pt x="0" y="0"/>
                      </a:lnTo>
                      <a:lnTo>
                        <a:pt x="0" y="255962"/>
                      </a:lnTo>
                      <a:lnTo>
                        <a:pt x="185883" y="255962"/>
                      </a:lnTo>
                      <a:lnTo>
                        <a:pt x="185883" y="0"/>
                      </a:lnTo>
                      <a:close/>
                      <a:moveTo>
                        <a:pt x="170952" y="241038"/>
                      </a:moveTo>
                      <a:lnTo>
                        <a:pt x="14930" y="241038"/>
                      </a:lnTo>
                      <a:lnTo>
                        <a:pt x="14930" y="14925"/>
                      </a:lnTo>
                      <a:lnTo>
                        <a:pt x="170952" y="14925"/>
                      </a:lnTo>
                      <a:lnTo>
                        <a:pt x="170952" y="241038"/>
                      </a:lnTo>
                      <a:close/>
                    </a:path>
                  </a:pathLst>
                </a:custGeom>
                <a:grpFill/>
                <a:ln w="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80" name="Freeform 1358">
                  <a:extLst>
                    <a:ext uri="{FF2B5EF4-FFF2-40B4-BE49-F238E27FC236}">
                      <a16:creationId xmlns:a16="http://schemas.microsoft.com/office/drawing/2014/main" id="{AC046522-E9A1-EF4C-82BF-EDB6394AB9BC}"/>
                    </a:ext>
                  </a:extLst>
                </p:cNvPr>
                <p:cNvSpPr/>
                <p:nvPr/>
              </p:nvSpPr>
              <p:spPr>
                <a:xfrm>
                  <a:off x="4298320" y="2640806"/>
                  <a:ext cx="40328" cy="12216"/>
                </a:xfrm>
                <a:custGeom>
                  <a:avLst/>
                  <a:gdLst>
                    <a:gd name="connsiteX0" fmla="*/ 0 w 49270"/>
                    <a:gd name="connsiteY0" fmla="*/ 0 h 14924"/>
                    <a:gd name="connsiteX1" fmla="*/ 49270 w 49270"/>
                    <a:gd name="connsiteY1" fmla="*/ 0 h 14924"/>
                    <a:gd name="connsiteX2" fmla="*/ 49270 w 49270"/>
                    <a:gd name="connsiteY2" fmla="*/ 14925 h 14924"/>
                    <a:gd name="connsiteX3" fmla="*/ 0 w 49270"/>
                    <a:gd name="connsiteY3" fmla="*/ 14925 h 14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270" h="14924">
                      <a:moveTo>
                        <a:pt x="0" y="0"/>
                      </a:moveTo>
                      <a:lnTo>
                        <a:pt x="49270" y="0"/>
                      </a:lnTo>
                      <a:lnTo>
                        <a:pt x="49270" y="14925"/>
                      </a:lnTo>
                      <a:lnTo>
                        <a:pt x="0" y="14925"/>
                      </a:lnTo>
                      <a:close/>
                    </a:path>
                  </a:pathLst>
                </a:custGeom>
                <a:grpFill/>
                <a:ln w="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84" name="Прямоугольник 83"/>
          <p:cNvSpPr/>
          <p:nvPr/>
        </p:nvSpPr>
        <p:spPr>
          <a:xfrm>
            <a:off x="5137710" y="5728893"/>
            <a:ext cx="67389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cs typeface="Arial" panose="020B0604020202020204" pitchFamily="34" charset="0"/>
              </a:rPr>
              <a:t>Ответственность за безопасность устройства клиента лежит </a:t>
            </a:r>
            <a:br>
              <a:rPr lang="ru-RU" sz="1600" dirty="0">
                <a:cs typeface="Arial" panose="020B0604020202020204" pitchFamily="34" charset="0"/>
              </a:rPr>
            </a:br>
            <a:r>
              <a:rPr lang="ru-RU" sz="1600" dirty="0">
                <a:cs typeface="Arial" panose="020B0604020202020204" pitchFamily="34" charset="0"/>
              </a:rPr>
              <a:t>на самом клиенте. Банк </a:t>
            </a:r>
            <a:r>
              <a:rPr lang="ru-RU" sz="1600" dirty="0">
                <a:solidFill>
                  <a:srgbClr val="276CEA"/>
                </a:solidFill>
                <a:cs typeface="Arial" panose="020B0604020202020204" pitchFamily="34" charset="0"/>
              </a:rPr>
              <a:t>не вмешивается в настройку </a:t>
            </a:r>
            <a:r>
              <a:rPr lang="ru-RU" sz="1600" dirty="0">
                <a:cs typeface="Arial" panose="020B0604020202020204" pitchFamily="34" charset="0"/>
              </a:rPr>
              <a:t>клиентских </a:t>
            </a:r>
            <a:r>
              <a:rPr lang="ru-RU" sz="1600" dirty="0" smtClean="0">
                <a:cs typeface="Arial" panose="020B0604020202020204" pitchFamily="34" charset="0"/>
              </a:rPr>
              <a:t>устройств.</a:t>
            </a:r>
            <a:endParaRPr lang="ru-RU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9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DE9A923-4B27-8C4C-AAF7-D24C34C461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82133" y="-1412133"/>
            <a:ext cx="6858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8869A-546D-4D45-B8A9-633DA10D6637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ФИШИНГ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3942" y="996087"/>
            <a:ext cx="10669417" cy="638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60"/>
              </a:lnSpc>
            </a:pPr>
            <a:r>
              <a:rPr lang="ru-RU" sz="1600" dirty="0" smtClean="0">
                <a:ea typeface="Arial Regular" pitchFamily="34" charset="-122"/>
                <a:cs typeface="Arial" panose="020B0604020202020204" pitchFamily="34" charset="0"/>
              </a:rPr>
              <a:t>Это атака</a:t>
            </a:r>
            <a:r>
              <a:rPr lang="en-US" sz="1600" dirty="0" smtClean="0">
                <a:ea typeface="Arial Regular" pitchFamily="34" charset="-122"/>
                <a:cs typeface="Arial" panose="020B0604020202020204" pitchFamily="34" charset="0"/>
              </a:rPr>
              <a:t>, </a:t>
            </a:r>
            <a:r>
              <a:rPr lang="ru-RU" sz="1600" dirty="0" smtClean="0">
                <a:ea typeface="Arial Regular" pitchFamily="34" charset="-122"/>
                <a:cs typeface="Arial" panose="020B0604020202020204" pitchFamily="34" charset="0"/>
              </a:rPr>
              <a:t>которую злоумышленники используют</a:t>
            </a:r>
            <a:r>
              <a:rPr lang="en-US" sz="1600" dirty="0" smtClean="0">
                <a:ea typeface="Arial Regular" pitchFamily="34" charset="-122"/>
                <a:cs typeface="Arial" panose="020B0604020202020204" pitchFamily="34" charset="0"/>
              </a:rPr>
              <a:t> </a:t>
            </a:r>
            <a:r>
              <a:rPr lang="ru-RU" sz="1600" dirty="0" smtClean="0">
                <a:ea typeface="Arial Regular" pitchFamily="34" charset="-122"/>
                <a:cs typeface="Arial" panose="020B0604020202020204" pitchFamily="34" charset="0"/>
              </a:rPr>
              <a:t>для</a:t>
            </a:r>
            <a:r>
              <a:rPr lang="en-US" sz="1600" dirty="0" smtClean="0">
                <a:ea typeface="Arial Regular" pitchFamily="34" charset="-122"/>
                <a:cs typeface="Arial" panose="020B0604020202020204" pitchFamily="34" charset="0"/>
              </a:rPr>
              <a:t> </a:t>
            </a:r>
            <a:r>
              <a:rPr lang="en-US" sz="1600" dirty="0">
                <a:ea typeface="Arial Regular" pitchFamily="34" charset="-122"/>
                <a:cs typeface="Arial" panose="020B0604020202020204" pitchFamily="34" charset="0"/>
              </a:rPr>
              <a:t>получения доступа</a:t>
            </a:r>
            <a:r>
              <a:rPr lang="ru-RU" sz="1600" dirty="0">
                <a:ea typeface="Arial Regular" pitchFamily="34" charset="-122"/>
                <a:cs typeface="Arial" panose="020B0604020202020204" pitchFamily="34" charset="0"/>
              </a:rPr>
              <a:t> </a:t>
            </a:r>
            <a:r>
              <a:rPr lang="en-US" sz="1600" dirty="0">
                <a:ea typeface="Arial Regular" pitchFamily="34" charset="-122"/>
                <a:cs typeface="Arial" panose="020B0604020202020204" pitchFamily="34" charset="0"/>
              </a:rPr>
              <a:t>к </a:t>
            </a:r>
            <a:r>
              <a:rPr lang="ru-RU" sz="1600" dirty="0" smtClean="0">
                <a:ea typeface="Arial Regular" pitchFamily="34" charset="-122"/>
                <a:cs typeface="Arial" panose="020B0604020202020204" pitchFamily="34" charset="0"/>
              </a:rPr>
              <a:t>вашей</a:t>
            </a:r>
            <a:r>
              <a:rPr lang="en-US" sz="1600" dirty="0" smtClean="0">
                <a:ea typeface="Arial Regular" pitchFamily="34" charset="-122"/>
                <a:cs typeface="Arial" panose="020B0604020202020204" pitchFamily="34" charset="0"/>
              </a:rPr>
              <a:t> </a:t>
            </a:r>
            <a:r>
              <a:rPr lang="ru-RU" sz="1600" dirty="0" smtClean="0">
                <a:ea typeface="Arial Regular" pitchFamily="34" charset="-122"/>
                <a:cs typeface="Arial" panose="020B0604020202020204" pitchFamily="34" charset="0"/>
              </a:rPr>
              <a:t>личной</a:t>
            </a:r>
            <a:r>
              <a:rPr lang="en-US" sz="1600" dirty="0" smtClean="0">
                <a:ea typeface="Arial Regular" pitchFamily="34" charset="-122"/>
                <a:cs typeface="Arial" panose="020B0604020202020204" pitchFamily="34" charset="0"/>
              </a:rPr>
              <a:t> </a:t>
            </a:r>
            <a:r>
              <a:rPr lang="ru-RU" sz="1600" dirty="0" smtClean="0">
                <a:ea typeface="Arial Regular" pitchFamily="34" charset="-122"/>
                <a:cs typeface="Arial" panose="020B0604020202020204" pitchFamily="34" charset="0"/>
              </a:rPr>
              <a:t>информации</a:t>
            </a:r>
            <a:r>
              <a:rPr lang="en-US" sz="1600" dirty="0" smtClean="0">
                <a:ea typeface="Arial Regular" pitchFamily="34" charset="-122"/>
                <a:cs typeface="Arial" panose="020B0604020202020204" pitchFamily="34" charset="0"/>
              </a:rPr>
              <a:t>, </a:t>
            </a:r>
            <a:r>
              <a:rPr lang="en-US" sz="1600" dirty="0">
                <a:ea typeface="Arial Regular" pitchFamily="34" charset="-122"/>
                <a:cs typeface="Arial" panose="020B0604020202020204" pitchFamily="34" charset="0"/>
              </a:rPr>
              <a:t>такой как </a:t>
            </a:r>
            <a:r>
              <a:rPr lang="ru-RU" sz="1600" dirty="0" smtClean="0">
                <a:ea typeface="Arial Regular" pitchFamily="34" charset="-122"/>
                <a:cs typeface="Arial" panose="020B0604020202020204" pitchFamily="34" charset="0"/>
              </a:rPr>
              <a:t>пароли</a:t>
            </a:r>
            <a:r>
              <a:rPr lang="en-US" sz="1600" dirty="0" smtClean="0">
                <a:ea typeface="Arial Regular" pitchFamily="34" charset="-122"/>
                <a:cs typeface="Arial" panose="020B0604020202020204" pitchFamily="34" charset="0"/>
              </a:rPr>
              <a:t>, </a:t>
            </a:r>
            <a:r>
              <a:rPr lang="ru-RU" sz="1600" dirty="0" smtClean="0">
                <a:ea typeface="Arial Regular" pitchFamily="34" charset="-122"/>
                <a:cs typeface="Arial" panose="020B0604020202020204" pitchFamily="34" charset="0"/>
              </a:rPr>
              <a:t>номера кредитных </a:t>
            </a:r>
            <a:r>
              <a:rPr lang="en-US" sz="1600" dirty="0" smtClean="0">
                <a:ea typeface="Arial Regular" pitchFamily="34" charset="-122"/>
                <a:cs typeface="Arial" panose="020B0604020202020204" pitchFamily="34" charset="0"/>
              </a:rPr>
              <a:t>карт </a:t>
            </a:r>
            <a:r>
              <a:rPr lang="en-US" sz="1600" dirty="0">
                <a:ea typeface="Arial Regular" pitchFamily="34" charset="-122"/>
                <a:cs typeface="Arial" panose="020B0604020202020204" pitchFamily="34" charset="0"/>
              </a:rPr>
              <a:t>и другие </a:t>
            </a:r>
            <a:r>
              <a:rPr lang="ru-RU" sz="1600" dirty="0">
                <a:ea typeface="Arial Regular" pitchFamily="34" charset="-122"/>
                <a:cs typeface="Arial" panose="020B0604020202020204" pitchFamily="34" charset="0"/>
              </a:rPr>
              <a:t>к</a:t>
            </a:r>
            <a:r>
              <a:rPr lang="en-US" sz="1600" dirty="0">
                <a:ea typeface="Arial Regular" pitchFamily="34" charset="-122"/>
                <a:cs typeface="Arial" panose="020B0604020202020204" pitchFamily="34" charset="0"/>
              </a:rPr>
              <a:t>онфиденциальные </a:t>
            </a:r>
            <a:r>
              <a:rPr lang="ru-RU" sz="1600" dirty="0" smtClean="0">
                <a:ea typeface="Arial Regular" pitchFamily="34" charset="-122"/>
                <a:cs typeface="Arial" panose="020B0604020202020204" pitchFamily="34" charset="0"/>
              </a:rPr>
              <a:t>данные</a:t>
            </a:r>
            <a:r>
              <a:rPr lang="en-US" sz="1600" dirty="0" smtClean="0">
                <a:ea typeface="Arial Regular" pitchFamily="34" charset="-122"/>
                <a:cs typeface="Arial" panose="020B0604020202020204" pitchFamily="34" charset="0"/>
              </a:rPr>
              <a:t>.</a:t>
            </a:r>
            <a:endParaRPr lang="en-US" sz="1600" dirty="0">
              <a:cs typeface="Arial" panose="020B0604020202020204" pitchFamily="34" charset="0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7BCAAF7-1EB5-42AF-ACA0-A6FFB663954C}"/>
              </a:ext>
            </a:extLst>
          </p:cNvPr>
          <p:cNvGrpSpPr/>
          <p:nvPr/>
        </p:nvGrpSpPr>
        <p:grpSpPr>
          <a:xfrm>
            <a:off x="447039" y="2022182"/>
            <a:ext cx="5474410" cy="4139755"/>
            <a:chOff x="4405148" y="1070494"/>
            <a:chExt cx="2226171" cy="1650522"/>
          </a:xfrm>
        </p:grpSpPr>
        <p:sp>
          <p:nvSpPr>
            <p:cNvPr id="20" name="Скругленный прямоугольник 19">
              <a:extLst>
                <a:ext uri="{FF2B5EF4-FFF2-40B4-BE49-F238E27FC236}">
                  <a16:creationId xmlns:a16="http://schemas.microsoft.com/office/drawing/2014/main" id="{006339D4-2CB2-7246-803E-29E03F1899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05148" y="1213578"/>
              <a:ext cx="2224604" cy="1507438"/>
            </a:xfrm>
            <a:prstGeom prst="roundRect">
              <a:avLst>
                <a:gd name="adj" fmla="val 6260"/>
              </a:avLst>
            </a:prstGeom>
            <a:gradFill>
              <a:gsLst>
                <a:gs pos="0">
                  <a:schemeClr val="bg1">
                    <a:alpha val="40000"/>
                  </a:schemeClr>
                </a:gs>
                <a:gs pos="99000">
                  <a:schemeClr val="bg1">
                    <a:alpha val="55000"/>
                  </a:schemeClr>
                </a:gs>
              </a:gsLst>
              <a:lin ang="2700000" scaled="0"/>
            </a:gradFill>
            <a:ln w="19050">
              <a:gradFill>
                <a:gsLst>
                  <a:gs pos="0">
                    <a:schemeClr val="bg1">
                      <a:alpha val="15158"/>
                    </a:schemeClr>
                  </a:gs>
                  <a:gs pos="97000">
                    <a:schemeClr val="bg1">
                      <a:alpha val="23259"/>
                    </a:schemeClr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dirty="0" smtClean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Общие </a:t>
              </a:r>
              <a:r>
                <a:rPr lang="en-US" dirty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или неофициальные приветствия</a:t>
              </a:r>
              <a:endParaRPr lang="ru-RU" dirty="0">
                <a:solidFill>
                  <a:srgbClr val="000000"/>
                </a:solidFill>
                <a:ea typeface="Arial Regular" pitchFamily="34" charset="-122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dirty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Запрос </a:t>
              </a:r>
              <a:r>
                <a:rPr lang="ru-RU" dirty="0" smtClean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личной</a:t>
              </a:r>
              <a:r>
                <a:rPr lang="en-US" dirty="0" smtClean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 </a:t>
              </a:r>
              <a:r>
                <a:rPr lang="ru-RU" dirty="0" smtClean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информации</a:t>
              </a:r>
              <a:endParaRPr lang="en-US" dirty="0"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dirty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Некорректная грамматика</a:t>
              </a:r>
              <a:endParaRPr lang="en-US" dirty="0"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dirty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Неожиданные сообщения</a:t>
              </a:r>
              <a:endParaRPr lang="en-US" dirty="0"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dirty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Срочность</a:t>
              </a:r>
              <a:endParaRPr lang="ru-RU" dirty="0">
                <a:solidFill>
                  <a:srgbClr val="000000"/>
                </a:solidFill>
                <a:ea typeface="Arial Regular" pitchFamily="34" charset="-122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dirty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Предложение, от которого трудно отказаться</a:t>
              </a:r>
              <a:endParaRPr lang="en-US" dirty="0"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dirty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Подозрительный </a:t>
              </a:r>
              <a:r>
                <a:rPr lang="en-US" dirty="0" smtClean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домен</a:t>
              </a:r>
              <a:endParaRPr lang="ru-RU" dirty="0">
                <a:solidFill>
                  <a:srgbClr val="000000"/>
                </a:solidFill>
                <a:ea typeface="Arial Regular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Скругленный прямоугольник 56">
              <a:extLst>
                <a:ext uri="{FF2B5EF4-FFF2-40B4-BE49-F238E27FC236}">
                  <a16:creationId xmlns:a16="http://schemas.microsoft.com/office/drawing/2014/main" id="{D8ECF7A7-0EB7-4B87-868E-4CAC632830CA}"/>
                </a:ext>
              </a:extLst>
            </p:cNvPr>
            <p:cNvSpPr>
              <a:spLocks/>
            </p:cNvSpPr>
            <p:nvPr/>
          </p:nvSpPr>
          <p:spPr>
            <a:xfrm>
              <a:off x="4405666" y="1070494"/>
              <a:ext cx="2225653" cy="338064"/>
            </a:xfrm>
            <a:prstGeom prst="roundRect">
              <a:avLst>
                <a:gd name="adj" fmla="val 16110"/>
              </a:avLst>
            </a:prstGeom>
            <a:solidFill>
              <a:srgbClr val="DEE8FF"/>
            </a:solidFill>
            <a:ln w="19050">
              <a:gradFill>
                <a:gsLst>
                  <a:gs pos="0">
                    <a:schemeClr val="bg1">
                      <a:alpha val="15158"/>
                    </a:schemeClr>
                  </a:gs>
                  <a:gs pos="97000">
                    <a:schemeClr val="bg1">
                      <a:alpha val="23259"/>
                    </a:schemeClr>
                  </a:gs>
                </a:gsLst>
                <a:lin ang="2700000" scaled="0"/>
              </a:gradFill>
            </a:ln>
            <a:effectLst>
              <a:outerShdw blurRad="88900" dist="38100" dir="5400000" algn="t" rotWithShape="0">
                <a:prstClr val="black">
                  <a:alpha val="6003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Скругленный прямоугольник 56">
              <a:extLst>
                <a:ext uri="{FF2B5EF4-FFF2-40B4-BE49-F238E27FC236}">
                  <a16:creationId xmlns:a16="http://schemas.microsoft.com/office/drawing/2014/main" id="{DA315B0B-382B-419D-8631-A8B131F25B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05666" y="1070494"/>
              <a:ext cx="2225653" cy="338064"/>
            </a:xfrm>
            <a:prstGeom prst="roundRect">
              <a:avLst>
                <a:gd name="adj" fmla="val 16110"/>
              </a:avLst>
            </a:prstGeom>
            <a:solidFill>
              <a:schemeClr val="bg1">
                <a:alpha val="41000"/>
              </a:schemeClr>
            </a:solidFill>
            <a:ln w="19050">
              <a:gradFill>
                <a:gsLst>
                  <a:gs pos="0">
                    <a:schemeClr val="bg1">
                      <a:alpha val="15158"/>
                    </a:schemeClr>
                  </a:gs>
                  <a:gs pos="97000">
                    <a:schemeClr val="bg1">
                      <a:alpha val="23259"/>
                    </a:schemeClr>
                  </a:gs>
                </a:gsLst>
                <a:lin ang="27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748DAF5D-1668-344D-B1B9-B18F5AAA86DE}"/>
                </a:ext>
              </a:extLst>
            </p:cNvPr>
            <p:cNvSpPr/>
            <p:nvPr/>
          </p:nvSpPr>
          <p:spPr>
            <a:xfrm>
              <a:off x="4475830" y="1190442"/>
              <a:ext cx="2020521" cy="9816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8462">
                <a:spcBef>
                  <a:spcPts val="67"/>
                </a:spcBef>
              </a:pPr>
              <a:r>
                <a:rPr lang="ru-RU" sz="1600" dirty="0">
                  <a:solidFill>
                    <a:schemeClr val="accent1"/>
                  </a:solidFill>
                  <a:latin typeface="+mj-lt"/>
                </a:rPr>
                <a:t>КАК РАСПОЗНАТЬ ФИШИНГОВОЕ СООБЩЕНИЕ:</a:t>
              </a:r>
            </a:p>
          </p:txBody>
        </p:sp>
      </p:grp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61DD9C9-C780-A04D-91B5-B09FD8DB41D3}"/>
              </a:ext>
            </a:extLst>
          </p:cNvPr>
          <p:cNvCxnSpPr>
            <a:cxnSpLocks/>
          </p:cNvCxnSpPr>
          <p:nvPr/>
        </p:nvCxnSpPr>
        <p:spPr>
          <a:xfrm>
            <a:off x="0" y="1322696"/>
            <a:ext cx="973943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99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1B60A09-ABDE-4D5A-8908-C820384666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7579" y="5561251"/>
            <a:ext cx="2274245" cy="1250800"/>
          </a:xfrm>
          <a:prstGeom prst="rect">
            <a:avLst/>
          </a:prstGeom>
          <a:effectLst/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7BCAAF7-1EB5-42AF-ACA0-A6FFB663954C}"/>
              </a:ext>
            </a:extLst>
          </p:cNvPr>
          <p:cNvGrpSpPr/>
          <p:nvPr/>
        </p:nvGrpSpPr>
        <p:grpSpPr>
          <a:xfrm>
            <a:off x="6218102" y="2022182"/>
            <a:ext cx="5474410" cy="4139755"/>
            <a:chOff x="4405148" y="1070494"/>
            <a:chExt cx="2226171" cy="1650522"/>
          </a:xfrm>
        </p:grpSpPr>
        <p:sp>
          <p:nvSpPr>
            <p:cNvPr id="9" name="Скругленный прямоугольник 8">
              <a:extLst>
                <a:ext uri="{FF2B5EF4-FFF2-40B4-BE49-F238E27FC236}">
                  <a16:creationId xmlns:a16="http://schemas.microsoft.com/office/drawing/2014/main" id="{006339D4-2CB2-7246-803E-29E03F1899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05148" y="1190442"/>
              <a:ext cx="2224604" cy="1530574"/>
            </a:xfrm>
            <a:prstGeom prst="roundRect">
              <a:avLst>
                <a:gd name="adj" fmla="val 6260"/>
              </a:avLst>
            </a:prstGeom>
            <a:gradFill>
              <a:gsLst>
                <a:gs pos="0">
                  <a:schemeClr val="bg1">
                    <a:alpha val="40000"/>
                  </a:schemeClr>
                </a:gs>
                <a:gs pos="99000">
                  <a:schemeClr val="bg1">
                    <a:alpha val="55000"/>
                  </a:schemeClr>
                </a:gs>
              </a:gsLst>
              <a:lin ang="2700000" scaled="0"/>
            </a:gradFill>
            <a:ln w="19050">
              <a:gradFill>
                <a:gsLst>
                  <a:gs pos="0">
                    <a:schemeClr val="bg1">
                      <a:alpha val="15158"/>
                    </a:schemeClr>
                  </a:gs>
                  <a:gs pos="97000">
                    <a:schemeClr val="bg1">
                      <a:alpha val="23259"/>
                    </a:schemeClr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ru-RU" dirty="0" smtClean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Будьте </a:t>
              </a:r>
              <a:r>
                <a:rPr lang="en-US" dirty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в курсе новых методов фишинга</a:t>
              </a:r>
              <a:endParaRPr lang="en-US" dirty="0"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dirty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Не </a:t>
              </a:r>
              <a:r>
                <a:rPr lang="ru-RU" dirty="0" smtClean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отправляйте</a:t>
              </a:r>
              <a:r>
                <a:rPr lang="en-US" dirty="0" smtClean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 </a:t>
              </a:r>
              <a:r>
                <a:rPr lang="ru-RU" dirty="0" smtClean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свои учетные данные</a:t>
              </a:r>
              <a:endParaRPr lang="en-US" dirty="0"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dirty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Не </a:t>
              </a:r>
              <a:r>
                <a:rPr lang="ru-RU" dirty="0" smtClean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нажимайте</a:t>
              </a:r>
              <a:r>
                <a:rPr lang="en-US" dirty="0" smtClean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на </a:t>
              </a:r>
              <a:r>
                <a:rPr lang="ru-RU" dirty="0" smtClean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подозрительные</a:t>
              </a:r>
              <a:r>
                <a:rPr lang="en-US" dirty="0" smtClean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 </a:t>
              </a:r>
              <a:r>
                <a:rPr lang="ru-RU" dirty="0" smtClean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кнопки</a:t>
              </a:r>
              <a:r>
                <a:rPr lang="en-US" dirty="0" smtClean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 </a:t>
              </a:r>
              <a:r>
                <a:rPr lang="ru-RU" dirty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/>
              </a:r>
              <a:br>
                <a:rPr lang="ru-RU" dirty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</a:br>
              <a:r>
                <a:rPr lang="en-US" dirty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и </a:t>
              </a:r>
              <a:r>
                <a:rPr lang="ru-RU" dirty="0" smtClean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ссылки</a:t>
              </a:r>
              <a:endParaRPr lang="en-US" dirty="0"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ru-RU" dirty="0" smtClean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Регулярно</a:t>
              </a:r>
              <a:r>
                <a:rPr lang="en-US" dirty="0" smtClean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 </a:t>
              </a:r>
              <a:r>
                <a:rPr lang="ru-RU" dirty="0" smtClean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проверяйте учетные записи</a:t>
              </a:r>
              <a:endParaRPr lang="en-US" dirty="0"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dirty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Используйте </a:t>
              </a:r>
              <a:r>
                <a:rPr lang="ru-RU" dirty="0" smtClean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надежное</a:t>
              </a:r>
              <a:r>
                <a:rPr lang="en-US" dirty="0" smtClean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 </a:t>
              </a:r>
              <a:r>
                <a:rPr lang="ru-RU" dirty="0" smtClean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решение</a:t>
              </a:r>
              <a:r>
                <a:rPr lang="en-US" dirty="0" smtClean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 </a:t>
              </a:r>
              <a:r>
                <a:rPr lang="ru-RU" dirty="0" smtClean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для</a:t>
              </a:r>
              <a:r>
                <a:rPr lang="en-US" dirty="0" smtClean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 </a:t>
              </a:r>
              <a:r>
                <a:rPr lang="ru-RU" dirty="0" smtClean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защиты</a:t>
              </a:r>
              <a:r>
                <a:rPr lang="en-US" dirty="0" smtClean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 </a:t>
              </a:r>
              <a:r>
                <a:rPr lang="ru-RU" dirty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/>
              </a:r>
              <a:br>
                <a:rPr lang="ru-RU" dirty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</a:br>
              <a:r>
                <a:rPr lang="en-US" dirty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от фишинга</a:t>
              </a:r>
              <a:endParaRPr lang="en-US" dirty="0">
                <a:cs typeface="Arial" panose="020B0604020202020204" pitchFamily="34" charset="0"/>
              </a:endParaRPr>
            </a:p>
          </p:txBody>
        </p:sp>
        <p:sp>
          <p:nvSpPr>
            <p:cNvPr id="12" name="Скругленный прямоугольник 56">
              <a:extLst>
                <a:ext uri="{FF2B5EF4-FFF2-40B4-BE49-F238E27FC236}">
                  <a16:creationId xmlns:a16="http://schemas.microsoft.com/office/drawing/2014/main" id="{D8ECF7A7-0EB7-4B87-868E-4CAC632830CA}"/>
                </a:ext>
              </a:extLst>
            </p:cNvPr>
            <p:cNvSpPr>
              <a:spLocks/>
            </p:cNvSpPr>
            <p:nvPr/>
          </p:nvSpPr>
          <p:spPr>
            <a:xfrm>
              <a:off x="4405666" y="1070494"/>
              <a:ext cx="2225653" cy="338064"/>
            </a:xfrm>
            <a:prstGeom prst="roundRect">
              <a:avLst>
                <a:gd name="adj" fmla="val 16110"/>
              </a:avLst>
            </a:prstGeom>
            <a:solidFill>
              <a:srgbClr val="DEE8FF"/>
            </a:solidFill>
            <a:ln w="19050">
              <a:gradFill>
                <a:gsLst>
                  <a:gs pos="0">
                    <a:schemeClr val="bg1">
                      <a:alpha val="15158"/>
                    </a:schemeClr>
                  </a:gs>
                  <a:gs pos="97000">
                    <a:schemeClr val="bg1">
                      <a:alpha val="23259"/>
                    </a:schemeClr>
                  </a:gs>
                </a:gsLst>
                <a:lin ang="2700000" scaled="0"/>
              </a:gradFill>
            </a:ln>
            <a:effectLst>
              <a:outerShdw blurRad="88900" dist="38100" dir="5400000" algn="t" rotWithShape="0">
                <a:prstClr val="black">
                  <a:alpha val="6003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Скругленный прямоугольник 56">
              <a:extLst>
                <a:ext uri="{FF2B5EF4-FFF2-40B4-BE49-F238E27FC236}">
                  <a16:creationId xmlns:a16="http://schemas.microsoft.com/office/drawing/2014/main" id="{DA315B0B-382B-419D-8631-A8B131F25B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05666" y="1070494"/>
              <a:ext cx="2225653" cy="338064"/>
            </a:xfrm>
            <a:prstGeom prst="roundRect">
              <a:avLst>
                <a:gd name="adj" fmla="val 16110"/>
              </a:avLst>
            </a:prstGeom>
            <a:solidFill>
              <a:schemeClr val="bg1">
                <a:alpha val="41000"/>
              </a:schemeClr>
            </a:solidFill>
            <a:ln w="19050">
              <a:gradFill>
                <a:gsLst>
                  <a:gs pos="0">
                    <a:schemeClr val="bg1">
                      <a:alpha val="15158"/>
                    </a:schemeClr>
                  </a:gs>
                  <a:gs pos="97000">
                    <a:schemeClr val="bg1">
                      <a:alpha val="23259"/>
                    </a:schemeClr>
                  </a:gs>
                </a:gsLst>
                <a:lin ang="27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748DAF5D-1668-344D-B1B9-B18F5AAA86DE}"/>
                </a:ext>
              </a:extLst>
            </p:cNvPr>
            <p:cNvSpPr/>
            <p:nvPr/>
          </p:nvSpPr>
          <p:spPr>
            <a:xfrm>
              <a:off x="4475310" y="1190442"/>
              <a:ext cx="1408865" cy="9816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8462">
                <a:spcBef>
                  <a:spcPts val="67"/>
                </a:spcBef>
              </a:pPr>
              <a:r>
                <a:rPr lang="ru-RU" sz="1600" dirty="0">
                  <a:solidFill>
                    <a:schemeClr val="accent1"/>
                  </a:solidFill>
                  <a:latin typeface="+mj-lt"/>
                </a:rPr>
                <a:t>КАК ЗАЩИТИТЬСЯ ОТ ФИШИНГА:</a:t>
              </a:r>
            </a:p>
          </p:txBody>
        </p:sp>
      </p:grpSp>
      <p:sp>
        <p:nvSpPr>
          <p:cNvPr id="27" name="Овал 26"/>
          <p:cNvSpPr/>
          <p:nvPr/>
        </p:nvSpPr>
        <p:spPr>
          <a:xfrm>
            <a:off x="5674540" y="1835892"/>
            <a:ext cx="361950" cy="36195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11470565" y="1795359"/>
            <a:ext cx="361950" cy="36195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72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E9A923-4B27-8C4C-AAF7-D24C34C461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54960" y="4198056"/>
            <a:ext cx="6858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8869A-546D-4D45-B8A9-633DA10D6637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8813" y="633109"/>
            <a:ext cx="7928927" cy="332399"/>
          </a:xfrm>
        </p:spPr>
        <p:txBody>
          <a:bodyPr/>
          <a:lstStyle/>
          <a:p>
            <a:r>
              <a:rPr lang="ru-RU" dirty="0"/>
              <a:t>КАК ОПРЕДЕЛИТЬ ФИШИНГОВЫЙ </a:t>
            </a:r>
            <a:r>
              <a:rPr lang="ru-RU" dirty="0" smtClean="0"/>
              <a:t>САЙТ</a:t>
            </a:r>
            <a:endParaRPr lang="ru-RU" dirty="0"/>
          </a:p>
        </p:txBody>
      </p:sp>
      <p:pic>
        <p:nvPicPr>
          <p:cNvPr id="6" name="Image 6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486483" y="1281430"/>
            <a:ext cx="4391025" cy="419651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949998" y="1888368"/>
            <a:ext cx="2084781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75353" y="3430659"/>
            <a:ext cx="1280504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090563" y="5301716"/>
            <a:ext cx="1115677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317631" y="1268781"/>
            <a:ext cx="6881703" cy="1264944"/>
            <a:chOff x="317631" y="1268781"/>
            <a:chExt cx="6881703" cy="126494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17631" y="1359816"/>
              <a:ext cx="6768479" cy="1173909"/>
            </a:xfrm>
            <a:prstGeom prst="round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Image 4" descr="preencoded.png"/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447039" y="1383435"/>
              <a:ext cx="6534131" cy="1110544"/>
            </a:xfrm>
            <a:prstGeom prst="rect">
              <a:avLst/>
            </a:prstGeom>
          </p:spPr>
        </p:pic>
        <p:sp>
          <p:nvSpPr>
            <p:cNvPr id="12" name="Овал 11"/>
            <p:cNvSpPr/>
            <p:nvPr/>
          </p:nvSpPr>
          <p:spPr>
            <a:xfrm>
              <a:off x="6940671" y="1268781"/>
              <a:ext cx="258663" cy="25866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12700">
              <a:noFill/>
            </a:ln>
            <a:effectLst>
              <a:outerShdw blurRad="508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32739" y="2745297"/>
            <a:ext cx="6871926" cy="1289056"/>
            <a:chOff x="332739" y="2677586"/>
            <a:chExt cx="6871926" cy="1289056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332739" y="2792733"/>
              <a:ext cx="6768479" cy="1173909"/>
            </a:xfrm>
            <a:prstGeom prst="round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Image 5" descr="preencoded.png"/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447039" y="2924148"/>
              <a:ext cx="6594464" cy="961437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6946002" y="2677586"/>
              <a:ext cx="258663" cy="25866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12700">
              <a:noFill/>
            </a:ln>
            <a:effectLst>
              <a:outerShdw blurRad="508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17630" y="4255565"/>
            <a:ext cx="6901196" cy="1288530"/>
            <a:chOff x="317630" y="4314180"/>
            <a:chExt cx="6901196" cy="128853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317630" y="4428801"/>
              <a:ext cx="6768479" cy="1173909"/>
            </a:xfrm>
            <a:prstGeom prst="round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Image 7" descr="preencoded.png"/>
            <p:cNvPicPr>
              <a:picLocks noChangeAspect="1"/>
            </p:cNvPicPr>
            <p:nvPr/>
          </p:nvPicPr>
          <p:blipFill rotWithShape="1">
            <a:blip r:embed="rId7"/>
            <a:srcRect t="20187"/>
            <a:stretch/>
          </p:blipFill>
          <p:spPr>
            <a:xfrm>
              <a:off x="447039" y="4571999"/>
              <a:ext cx="6534131" cy="881823"/>
            </a:xfrm>
            <a:prstGeom prst="rect">
              <a:avLst/>
            </a:prstGeom>
          </p:spPr>
        </p:pic>
        <p:sp>
          <p:nvSpPr>
            <p:cNvPr id="14" name="Овал 13"/>
            <p:cNvSpPr/>
            <p:nvPr/>
          </p:nvSpPr>
          <p:spPr>
            <a:xfrm>
              <a:off x="6960163" y="4314180"/>
              <a:ext cx="258663" cy="25866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12700">
              <a:noFill/>
            </a:ln>
            <a:effectLst>
              <a:outerShdw blurRad="508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05518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909EBFD2-0BA0-F343-BEF5-5713376DEFB0}"/>
              </a:ext>
            </a:extLst>
          </p:cNvPr>
          <p:cNvGrpSpPr/>
          <p:nvPr/>
        </p:nvGrpSpPr>
        <p:grpSpPr>
          <a:xfrm rot="16610520">
            <a:off x="5654938" y="502349"/>
            <a:ext cx="7102996" cy="7102996"/>
            <a:chOff x="6516153" y="1648570"/>
            <a:chExt cx="6347780" cy="6347780"/>
          </a:xfrm>
        </p:grpSpPr>
        <p:sp>
          <p:nvSpPr>
            <p:cNvPr id="112" name="Овал 111">
              <a:extLst>
                <a:ext uri="{FF2B5EF4-FFF2-40B4-BE49-F238E27FC236}">
                  <a16:creationId xmlns:a16="http://schemas.microsoft.com/office/drawing/2014/main" id="{C526F598-ADE1-7641-8FBD-45F7951AB254}"/>
                </a:ext>
              </a:extLst>
            </p:cNvPr>
            <p:cNvSpPr/>
            <p:nvPr/>
          </p:nvSpPr>
          <p:spPr>
            <a:xfrm rot="11635797">
              <a:off x="6864000" y="1996417"/>
              <a:ext cx="5652086" cy="5652086"/>
            </a:xfrm>
            <a:prstGeom prst="ellipse">
              <a:avLst/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3" name="Овал 112">
              <a:extLst>
                <a:ext uri="{FF2B5EF4-FFF2-40B4-BE49-F238E27FC236}">
                  <a16:creationId xmlns:a16="http://schemas.microsoft.com/office/drawing/2014/main" id="{BD0D2CB5-1013-CE4B-9C40-D7B2978FC2D0}"/>
                </a:ext>
              </a:extLst>
            </p:cNvPr>
            <p:cNvSpPr/>
            <p:nvPr/>
          </p:nvSpPr>
          <p:spPr>
            <a:xfrm rot="11743468">
              <a:off x="7240174" y="2372591"/>
              <a:ext cx="4899738" cy="4899738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26825"/>
                  </a:schemeClr>
                </a:gs>
              </a:gsLst>
              <a:lin ang="5400000" scaled="1"/>
            </a:gradFill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4" name="Овал 113">
              <a:extLst>
                <a:ext uri="{FF2B5EF4-FFF2-40B4-BE49-F238E27FC236}">
                  <a16:creationId xmlns:a16="http://schemas.microsoft.com/office/drawing/2014/main" id="{365CFD8C-022D-7D44-8129-F7EC5890C1EE}"/>
                </a:ext>
              </a:extLst>
            </p:cNvPr>
            <p:cNvSpPr/>
            <p:nvPr/>
          </p:nvSpPr>
          <p:spPr>
            <a:xfrm rot="11217906">
              <a:off x="6516153" y="1648570"/>
              <a:ext cx="6347780" cy="6347780"/>
            </a:xfrm>
            <a:prstGeom prst="ellipse">
              <a:avLst/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CEE1D680-4EAA-CC4E-A22F-F985A44FE1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954805" y="1814851"/>
            <a:ext cx="7052046" cy="342234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58813" y="633109"/>
            <a:ext cx="7928927" cy="332399"/>
          </a:xfrm>
        </p:spPr>
        <p:txBody>
          <a:bodyPr/>
          <a:lstStyle/>
          <a:p>
            <a:r>
              <a:rPr lang="en-US" dirty="0"/>
              <a:t>DEEPFAKE </a:t>
            </a:r>
            <a:r>
              <a:rPr lang="ru-RU" dirty="0"/>
              <a:t>(</a:t>
            </a:r>
            <a:r>
              <a:rPr lang="ru-RU" dirty="0" err="1"/>
              <a:t>дипфейки</a:t>
            </a:r>
            <a:r>
              <a:rPr lang="ru-RU" dirty="0"/>
              <a:t>)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47321" y="2313483"/>
            <a:ext cx="5887224" cy="961650"/>
            <a:chOff x="144505" y="3825110"/>
            <a:chExt cx="2860929" cy="961650"/>
          </a:xfrm>
        </p:grpSpPr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686469F9-5827-FF4B-8A25-4EA5794D1A26}"/>
                </a:ext>
              </a:extLst>
            </p:cNvPr>
            <p:cNvGrpSpPr/>
            <p:nvPr/>
          </p:nvGrpSpPr>
          <p:grpSpPr>
            <a:xfrm>
              <a:off x="144505" y="3825110"/>
              <a:ext cx="2860929" cy="961650"/>
              <a:chOff x="1124415" y="5028998"/>
              <a:chExt cx="2690492" cy="582675"/>
            </a:xfrm>
          </p:grpSpPr>
          <p:sp>
            <p:nvSpPr>
              <p:cNvPr id="28" name="Скругленный прямоугольник 27">
                <a:extLst>
                  <a:ext uri="{FF2B5EF4-FFF2-40B4-BE49-F238E27FC236}">
                    <a16:creationId xmlns:a16="http://schemas.microsoft.com/office/drawing/2014/main" id="{B367AF50-E000-954F-A2B5-DE7443C936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4415" y="5028998"/>
                <a:ext cx="2690492" cy="582675"/>
              </a:xfrm>
              <a:prstGeom prst="roundRect">
                <a:avLst>
                  <a:gd name="adj" fmla="val 9335"/>
                </a:avLst>
              </a:prstGeom>
              <a:solidFill>
                <a:srgbClr val="DEE8FF"/>
              </a:solidFill>
              <a:ln w="19050">
                <a:gradFill>
                  <a:gsLst>
                    <a:gs pos="0">
                      <a:schemeClr val="bg1">
                        <a:alpha val="15158"/>
                      </a:schemeClr>
                    </a:gs>
                    <a:gs pos="97000">
                      <a:schemeClr val="bg1">
                        <a:alpha val="23259"/>
                      </a:schemeClr>
                    </a:gs>
                  </a:gsLst>
                  <a:lin ang="2700000" scaled="0"/>
                </a:gradFill>
              </a:ln>
              <a:effectLst>
                <a:outerShdw blurRad="88900" dist="38100" dir="5400000" algn="t" rotWithShape="0">
                  <a:prstClr val="black">
                    <a:alpha val="6003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9" name="Скругленный прямоугольник 28">
                <a:extLst>
                  <a:ext uri="{FF2B5EF4-FFF2-40B4-BE49-F238E27FC236}">
                    <a16:creationId xmlns:a16="http://schemas.microsoft.com/office/drawing/2014/main" id="{40BF9051-99BF-5045-B69F-546543F97A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4415" y="5028998"/>
                <a:ext cx="2690492" cy="582675"/>
              </a:xfrm>
              <a:prstGeom prst="roundRect">
                <a:avLst>
                  <a:gd name="adj" fmla="val 8968"/>
                </a:avLst>
              </a:prstGeom>
              <a:solidFill>
                <a:schemeClr val="bg1">
                  <a:alpha val="41000"/>
                </a:schemeClr>
              </a:solidFill>
              <a:ln w="19050">
                <a:gradFill>
                  <a:gsLst>
                    <a:gs pos="0">
                      <a:schemeClr val="bg1">
                        <a:alpha val="15158"/>
                      </a:schemeClr>
                    </a:gs>
                    <a:gs pos="97000">
                      <a:schemeClr val="bg1">
                        <a:alpha val="23259"/>
                      </a:schemeClr>
                    </a:gs>
                  </a:gsLst>
                  <a:lin ang="27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F060D354-42FC-7247-8F70-5DB4547E9109}"/>
                </a:ext>
              </a:extLst>
            </p:cNvPr>
            <p:cNvSpPr/>
            <p:nvPr/>
          </p:nvSpPr>
          <p:spPr>
            <a:xfrm>
              <a:off x="820404" y="3960828"/>
              <a:ext cx="2111233" cy="6924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8462">
                <a:spcAft>
                  <a:spcPts val="600"/>
                </a:spcAft>
              </a:pPr>
              <a:r>
                <a:rPr lang="ru-RU" sz="1600" b="1" i="0" u="none" strike="noStrike" cap="all" dirty="0">
                  <a:solidFill>
                    <a:schemeClr val="accent1"/>
                  </a:solidFill>
                  <a:effectLst/>
                  <a:latin typeface="+mj-lt"/>
                </a:rPr>
                <a:t>Подмена лица </a:t>
              </a:r>
            </a:p>
            <a:p>
              <a:pPr marL="8462">
                <a:spcAft>
                  <a:spcPts val="600"/>
                </a:spcAft>
              </a:pPr>
              <a:r>
                <a:rPr lang="ru-RU" sz="1200" dirty="0">
                  <a:solidFill>
                    <a:srgbClr val="333333"/>
                  </a:solidFill>
                </a:rPr>
                <a:t>Л</a:t>
              </a:r>
              <a:r>
                <a:rPr lang="ru-RU" sz="1200" b="0" i="0" u="none" strike="noStrike" dirty="0">
                  <a:solidFill>
                    <a:srgbClr val="333333"/>
                  </a:solidFill>
                  <a:effectLst/>
                </a:rPr>
                <a:t>ицо одного человека «накладывается» на лицо другого в видео.</a:t>
              </a:r>
              <a:endParaRPr lang="ru-RU" sz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47320" y="3518021"/>
            <a:ext cx="5887223" cy="961650"/>
            <a:chOff x="107988" y="4439285"/>
            <a:chExt cx="2860929" cy="961650"/>
          </a:xfrm>
        </p:grpSpPr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686469F9-5827-FF4B-8A25-4EA5794D1A26}"/>
                </a:ext>
              </a:extLst>
            </p:cNvPr>
            <p:cNvGrpSpPr/>
            <p:nvPr/>
          </p:nvGrpSpPr>
          <p:grpSpPr>
            <a:xfrm>
              <a:off x="107988" y="4439285"/>
              <a:ext cx="2860929" cy="961650"/>
              <a:chOff x="1124415" y="5028998"/>
              <a:chExt cx="2690492" cy="582675"/>
            </a:xfrm>
          </p:grpSpPr>
          <p:sp>
            <p:nvSpPr>
              <p:cNvPr id="41" name="Скругленный прямоугольник 40">
                <a:extLst>
                  <a:ext uri="{FF2B5EF4-FFF2-40B4-BE49-F238E27FC236}">
                    <a16:creationId xmlns:a16="http://schemas.microsoft.com/office/drawing/2014/main" id="{B367AF50-E000-954F-A2B5-DE7443C936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4415" y="5028998"/>
                <a:ext cx="2690492" cy="582675"/>
              </a:xfrm>
              <a:prstGeom prst="roundRect">
                <a:avLst>
                  <a:gd name="adj" fmla="val 9335"/>
                </a:avLst>
              </a:prstGeom>
              <a:solidFill>
                <a:srgbClr val="DEE8FF"/>
              </a:solidFill>
              <a:ln w="19050">
                <a:gradFill>
                  <a:gsLst>
                    <a:gs pos="0">
                      <a:schemeClr val="bg1">
                        <a:alpha val="15158"/>
                      </a:schemeClr>
                    </a:gs>
                    <a:gs pos="97000">
                      <a:schemeClr val="bg1">
                        <a:alpha val="23259"/>
                      </a:schemeClr>
                    </a:gs>
                  </a:gsLst>
                  <a:lin ang="2700000" scaled="0"/>
                </a:gradFill>
              </a:ln>
              <a:effectLst>
                <a:outerShdw blurRad="88900" dist="38100" dir="5400000" algn="t" rotWithShape="0">
                  <a:prstClr val="black">
                    <a:alpha val="6003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2" name="Скругленный прямоугольник 41">
                <a:extLst>
                  <a:ext uri="{FF2B5EF4-FFF2-40B4-BE49-F238E27FC236}">
                    <a16:creationId xmlns:a16="http://schemas.microsoft.com/office/drawing/2014/main" id="{40BF9051-99BF-5045-B69F-546543F97A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4415" y="5028998"/>
                <a:ext cx="2690492" cy="582675"/>
              </a:xfrm>
              <a:prstGeom prst="roundRect">
                <a:avLst>
                  <a:gd name="adj" fmla="val 8968"/>
                </a:avLst>
              </a:prstGeom>
              <a:solidFill>
                <a:schemeClr val="bg1">
                  <a:alpha val="41000"/>
                </a:schemeClr>
              </a:solidFill>
              <a:ln w="19050">
                <a:gradFill>
                  <a:gsLst>
                    <a:gs pos="0">
                      <a:schemeClr val="bg1">
                        <a:alpha val="15158"/>
                      </a:schemeClr>
                    </a:gs>
                    <a:gs pos="97000">
                      <a:schemeClr val="bg1">
                        <a:alpha val="23259"/>
                      </a:schemeClr>
                    </a:gs>
                  </a:gsLst>
                  <a:lin ang="27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F060D354-42FC-7247-8F70-5DB4547E9109}"/>
                </a:ext>
              </a:extLst>
            </p:cNvPr>
            <p:cNvSpPr/>
            <p:nvPr/>
          </p:nvSpPr>
          <p:spPr>
            <a:xfrm>
              <a:off x="783887" y="4641479"/>
              <a:ext cx="2129654" cy="5078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8462">
                <a:spcAft>
                  <a:spcPts val="600"/>
                </a:spcAft>
              </a:pPr>
              <a:r>
                <a:rPr lang="ru-RU" sz="1600" b="1" i="0" u="none" strike="noStrike" cap="all" dirty="0">
                  <a:solidFill>
                    <a:schemeClr val="accent1"/>
                  </a:solidFill>
                  <a:effectLst/>
                  <a:latin typeface="+mj-lt"/>
                </a:rPr>
                <a:t>Поддельная речь </a:t>
              </a:r>
            </a:p>
            <a:p>
              <a:pPr marL="8462">
                <a:spcAft>
                  <a:spcPts val="600"/>
                </a:spcAft>
              </a:pPr>
              <a:r>
                <a:rPr lang="ru-RU" sz="1200" dirty="0">
                  <a:solidFill>
                    <a:srgbClr val="333333"/>
                  </a:solidFill>
                </a:rPr>
                <a:t>С</a:t>
              </a:r>
              <a:r>
                <a:rPr lang="ru-RU" sz="1200" b="0" i="0" u="none" strike="noStrike" dirty="0">
                  <a:solidFill>
                    <a:srgbClr val="333333"/>
                  </a:solidFill>
                  <a:effectLst/>
                </a:rPr>
                <a:t>интез речи на основе голоса реального человека.</a:t>
              </a:r>
              <a:endParaRPr lang="ru-RU" sz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7320" y="4722559"/>
            <a:ext cx="5887223" cy="961650"/>
            <a:chOff x="381434" y="3883960"/>
            <a:chExt cx="2860929" cy="961650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686469F9-5827-FF4B-8A25-4EA5794D1A26}"/>
                </a:ext>
              </a:extLst>
            </p:cNvPr>
            <p:cNvGrpSpPr/>
            <p:nvPr/>
          </p:nvGrpSpPr>
          <p:grpSpPr>
            <a:xfrm>
              <a:off x="381434" y="3883960"/>
              <a:ext cx="2860929" cy="961650"/>
              <a:chOff x="1124415" y="5028998"/>
              <a:chExt cx="2690492" cy="582675"/>
            </a:xfrm>
          </p:grpSpPr>
          <p:sp>
            <p:nvSpPr>
              <p:cNvPr id="68" name="Скругленный прямоугольник 67">
                <a:extLst>
                  <a:ext uri="{FF2B5EF4-FFF2-40B4-BE49-F238E27FC236}">
                    <a16:creationId xmlns:a16="http://schemas.microsoft.com/office/drawing/2014/main" id="{B367AF50-E000-954F-A2B5-DE7443C936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4415" y="5028998"/>
                <a:ext cx="2690492" cy="582675"/>
              </a:xfrm>
              <a:prstGeom prst="roundRect">
                <a:avLst>
                  <a:gd name="adj" fmla="val 9335"/>
                </a:avLst>
              </a:prstGeom>
              <a:solidFill>
                <a:srgbClr val="DEE8FF"/>
              </a:solidFill>
              <a:ln w="19050">
                <a:gradFill>
                  <a:gsLst>
                    <a:gs pos="0">
                      <a:schemeClr val="bg1">
                        <a:alpha val="15158"/>
                      </a:schemeClr>
                    </a:gs>
                    <a:gs pos="97000">
                      <a:schemeClr val="bg1">
                        <a:alpha val="23259"/>
                      </a:schemeClr>
                    </a:gs>
                  </a:gsLst>
                  <a:lin ang="2700000" scaled="0"/>
                </a:gradFill>
              </a:ln>
              <a:effectLst>
                <a:outerShdw blurRad="88900" dist="38100" dir="5400000" algn="t" rotWithShape="0">
                  <a:prstClr val="black">
                    <a:alpha val="6003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9" name="Скругленный прямоугольник 68">
                <a:extLst>
                  <a:ext uri="{FF2B5EF4-FFF2-40B4-BE49-F238E27FC236}">
                    <a16:creationId xmlns:a16="http://schemas.microsoft.com/office/drawing/2014/main" id="{40BF9051-99BF-5045-B69F-546543F97A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4415" y="5028998"/>
                <a:ext cx="2690492" cy="582675"/>
              </a:xfrm>
              <a:prstGeom prst="roundRect">
                <a:avLst>
                  <a:gd name="adj" fmla="val 8968"/>
                </a:avLst>
              </a:prstGeom>
              <a:solidFill>
                <a:schemeClr val="bg1">
                  <a:alpha val="41000"/>
                </a:schemeClr>
              </a:solidFill>
              <a:ln w="19050">
                <a:gradFill>
                  <a:gsLst>
                    <a:gs pos="0">
                      <a:schemeClr val="bg1">
                        <a:alpha val="15158"/>
                      </a:schemeClr>
                    </a:gs>
                    <a:gs pos="97000">
                      <a:schemeClr val="bg1">
                        <a:alpha val="23259"/>
                      </a:schemeClr>
                    </a:gs>
                  </a:gsLst>
                  <a:lin ang="27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F060D354-42FC-7247-8F70-5DB4547E9109}"/>
                </a:ext>
              </a:extLst>
            </p:cNvPr>
            <p:cNvSpPr/>
            <p:nvPr/>
          </p:nvSpPr>
          <p:spPr>
            <a:xfrm>
              <a:off x="1057334" y="4110869"/>
              <a:ext cx="2185029" cy="5078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8462">
                <a:spcAft>
                  <a:spcPts val="600"/>
                </a:spcAft>
              </a:pPr>
              <a:r>
                <a:rPr lang="ru-RU" sz="1600" b="1" dirty="0">
                  <a:solidFill>
                    <a:schemeClr val="accent1"/>
                  </a:solidFill>
                  <a:latin typeface="VTB Group Demi Bold" panose="020B0503040504020204" pitchFamily="34" charset="0"/>
                </a:rPr>
                <a:t>ПОЛНОСТЬЮ СГЕНЕРИРОВАННОЕ ВИДЕО</a:t>
              </a:r>
            </a:p>
            <a:p>
              <a:pPr marL="8462">
                <a:spcAft>
                  <a:spcPts val="600"/>
                </a:spcAft>
              </a:pPr>
              <a:r>
                <a:rPr lang="ru-RU" sz="1200" dirty="0">
                  <a:solidFill>
                    <a:srgbClr val="333333"/>
                  </a:solidFill>
                </a:rPr>
                <a:t>С</a:t>
              </a:r>
              <a:r>
                <a:rPr lang="ru-RU" sz="1200" b="0" i="0" u="none" strike="noStrike" dirty="0">
                  <a:solidFill>
                    <a:srgbClr val="333333"/>
                  </a:solidFill>
                  <a:effectLst/>
                </a:rPr>
                <a:t> подменным лицом и с синтезированной речью.</a:t>
              </a:r>
              <a:endParaRPr lang="ru-RU" sz="1200" dirty="0"/>
            </a:p>
          </p:txBody>
        </p:sp>
      </p:grpSp>
      <p:cxnSp>
        <p:nvCxnSpPr>
          <p:cNvPr id="118" name="Прямая соединительная линия 117">
            <a:extLst>
              <a:ext uri="{FF2B5EF4-FFF2-40B4-BE49-F238E27FC236}">
                <a16:creationId xmlns:a16="http://schemas.microsoft.com/office/drawing/2014/main" id="{161DD9C9-C780-A04D-91B5-B09FD8DB41D3}"/>
              </a:ext>
            </a:extLst>
          </p:cNvPr>
          <p:cNvCxnSpPr>
            <a:cxnSpLocks/>
          </p:cNvCxnSpPr>
          <p:nvPr/>
        </p:nvCxnSpPr>
        <p:spPr>
          <a:xfrm>
            <a:off x="0" y="1322696"/>
            <a:ext cx="973943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99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" name="Рисунок 120">
            <a:extLst>
              <a:ext uri="{FF2B5EF4-FFF2-40B4-BE49-F238E27FC236}">
                <a16:creationId xmlns:a16="http://schemas.microsoft.com/office/drawing/2014/main" id="{37FA04E8-4AA2-C54F-BB60-9930ED43AA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8884" y="6031272"/>
            <a:ext cx="392400" cy="392400"/>
          </a:xfrm>
          <a:prstGeom prst="rect">
            <a:avLst/>
          </a:prstGeom>
          <a:effectLst/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B14FBBEB-5165-B646-AEF6-05C401E730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4892" y="1673704"/>
            <a:ext cx="285139" cy="285139"/>
          </a:xfrm>
          <a:prstGeom prst="rect">
            <a:avLst/>
          </a:prstGeom>
          <a:effectLst>
            <a:outerShdw blurRad="50800" dist="43644" dir="2700000" algn="tl" rotWithShape="0">
              <a:prstClr val="black">
                <a:alpha val="29325"/>
              </a:prstClr>
            </a:outerShdw>
          </a:effectLst>
        </p:spPr>
      </p:pic>
      <p:sp>
        <p:nvSpPr>
          <p:cNvPr id="116" name="Прямоугольник 115"/>
          <p:cNvSpPr/>
          <p:nvPr/>
        </p:nvSpPr>
        <p:spPr>
          <a:xfrm>
            <a:off x="850232" y="966012"/>
            <a:ext cx="11079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ф</a:t>
            </a:r>
            <a:r>
              <a:rPr lang="ru-RU" sz="1600" dirty="0">
                <a:effectLst/>
              </a:rPr>
              <a:t>отографии и видеоролики, где лицо и/или тело одного человека изменены с помощью цифровых технологий так, чтобы он был похож на другого. При этом сохраняется внешность, мимика </a:t>
            </a:r>
            <a:r>
              <a:rPr lang="ru-RU" sz="1600" dirty="0" smtClean="0">
                <a:effectLst/>
              </a:rPr>
              <a:t>и </a:t>
            </a:r>
            <a:r>
              <a:rPr lang="ru-RU" sz="1600" dirty="0">
                <a:effectLst/>
              </a:rPr>
              <a:t>освещение. </a:t>
            </a:r>
            <a:r>
              <a:rPr lang="ru-RU" sz="1600" dirty="0" err="1">
                <a:effectLst/>
              </a:rPr>
              <a:t>Дипфейки</a:t>
            </a:r>
            <a:r>
              <a:rPr lang="ru-RU" sz="1600" dirty="0">
                <a:effectLst/>
              </a:rPr>
              <a:t> представляют собой серьезную угрозу, так как подобного рода контент является информационной </a:t>
            </a:r>
            <a:r>
              <a:rPr lang="ru-RU" sz="1600" dirty="0" smtClean="0">
                <a:effectLst/>
              </a:rPr>
              <a:t>атакой.</a:t>
            </a:r>
            <a:endParaRPr lang="ru-RU" sz="1600" dirty="0">
              <a:effectLst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9F1E68-9165-BF54-CC22-55263C807B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2172" y="2295061"/>
            <a:ext cx="995175" cy="99517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4F58FE0-E2C7-ED3B-2BDA-13FFE97187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1250" y="3572832"/>
            <a:ext cx="833694" cy="83369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11CAC7A-921E-FDC2-B32D-F3795FBC90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3423" y="4823034"/>
            <a:ext cx="813673" cy="81367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AB198DE-0212-550F-9861-21E76CB5E4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65081" y="1958843"/>
            <a:ext cx="4544747" cy="452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5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909EBFD2-0BA0-F343-BEF5-5713376DEFB0}"/>
              </a:ext>
            </a:extLst>
          </p:cNvPr>
          <p:cNvGrpSpPr/>
          <p:nvPr/>
        </p:nvGrpSpPr>
        <p:grpSpPr>
          <a:xfrm rot="16610520">
            <a:off x="622675" y="648416"/>
            <a:ext cx="7102996" cy="7102996"/>
            <a:chOff x="6516153" y="1648570"/>
            <a:chExt cx="6347780" cy="6347780"/>
          </a:xfrm>
        </p:grpSpPr>
        <p:sp>
          <p:nvSpPr>
            <p:cNvPr id="112" name="Овал 111">
              <a:extLst>
                <a:ext uri="{FF2B5EF4-FFF2-40B4-BE49-F238E27FC236}">
                  <a16:creationId xmlns:a16="http://schemas.microsoft.com/office/drawing/2014/main" id="{C526F598-ADE1-7641-8FBD-45F7951AB254}"/>
                </a:ext>
              </a:extLst>
            </p:cNvPr>
            <p:cNvSpPr/>
            <p:nvPr/>
          </p:nvSpPr>
          <p:spPr>
            <a:xfrm rot="11635797">
              <a:off x="6864000" y="1996417"/>
              <a:ext cx="5652086" cy="5652086"/>
            </a:xfrm>
            <a:prstGeom prst="ellipse">
              <a:avLst/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3" name="Овал 112">
              <a:extLst>
                <a:ext uri="{FF2B5EF4-FFF2-40B4-BE49-F238E27FC236}">
                  <a16:creationId xmlns:a16="http://schemas.microsoft.com/office/drawing/2014/main" id="{BD0D2CB5-1013-CE4B-9C40-D7B2978FC2D0}"/>
                </a:ext>
              </a:extLst>
            </p:cNvPr>
            <p:cNvSpPr/>
            <p:nvPr/>
          </p:nvSpPr>
          <p:spPr>
            <a:xfrm rot="11743468">
              <a:off x="7240174" y="2372591"/>
              <a:ext cx="4899738" cy="4899738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26825"/>
                  </a:schemeClr>
                </a:gs>
              </a:gsLst>
              <a:lin ang="5400000" scaled="1"/>
            </a:gradFill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4" name="Овал 113">
              <a:extLst>
                <a:ext uri="{FF2B5EF4-FFF2-40B4-BE49-F238E27FC236}">
                  <a16:creationId xmlns:a16="http://schemas.microsoft.com/office/drawing/2014/main" id="{365CFD8C-022D-7D44-8129-F7EC5890C1EE}"/>
                </a:ext>
              </a:extLst>
            </p:cNvPr>
            <p:cNvSpPr/>
            <p:nvPr/>
          </p:nvSpPr>
          <p:spPr>
            <a:xfrm rot="11217906">
              <a:off x="6516153" y="1648570"/>
              <a:ext cx="6347780" cy="6347780"/>
            </a:xfrm>
            <a:prstGeom prst="ellipse">
              <a:avLst/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CEE1D680-4EAA-CC4E-A22F-F985A44FE1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824807" y="3841042"/>
            <a:ext cx="7052046" cy="342234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58813" y="633109"/>
            <a:ext cx="7928927" cy="332399"/>
          </a:xfrm>
        </p:spPr>
        <p:txBody>
          <a:bodyPr/>
          <a:lstStyle/>
          <a:p>
            <a:r>
              <a:rPr lang="ru-RU" dirty="0"/>
              <a:t>ГЛАВНЫЕ ПРИЗНАКИ ПОДДЕЛКИ:</a:t>
            </a:r>
          </a:p>
        </p:txBody>
      </p:sp>
      <p:cxnSp>
        <p:nvCxnSpPr>
          <p:cNvPr id="118" name="Прямая соединительная линия 117">
            <a:extLst>
              <a:ext uri="{FF2B5EF4-FFF2-40B4-BE49-F238E27FC236}">
                <a16:creationId xmlns:a16="http://schemas.microsoft.com/office/drawing/2014/main" id="{161DD9C9-C780-A04D-91B5-B09FD8DB41D3}"/>
              </a:ext>
            </a:extLst>
          </p:cNvPr>
          <p:cNvCxnSpPr>
            <a:cxnSpLocks/>
          </p:cNvCxnSpPr>
          <p:nvPr/>
        </p:nvCxnSpPr>
        <p:spPr>
          <a:xfrm>
            <a:off x="0" y="1322696"/>
            <a:ext cx="973943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99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" name="Рисунок 120">
            <a:extLst>
              <a:ext uri="{FF2B5EF4-FFF2-40B4-BE49-F238E27FC236}">
                <a16:creationId xmlns:a16="http://schemas.microsoft.com/office/drawing/2014/main" id="{37FA04E8-4AA2-C54F-BB60-9930ED43AA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703" y="2391886"/>
            <a:ext cx="392400" cy="392400"/>
          </a:xfrm>
          <a:prstGeom prst="rect">
            <a:avLst/>
          </a:prstGeom>
          <a:effectLst/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B14FBBEB-5165-B646-AEF6-05C401E730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4892" y="1673704"/>
            <a:ext cx="285139" cy="285139"/>
          </a:xfrm>
          <a:prstGeom prst="rect">
            <a:avLst/>
          </a:prstGeom>
          <a:effectLst>
            <a:outerShdw blurRad="50800" dist="43644" dir="2700000" algn="tl" rotWithShape="0">
              <a:prstClr val="black">
                <a:alpha val="29325"/>
              </a:prstClr>
            </a:outerShdw>
          </a:effec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BA9D73A-B5E3-D6EC-A3CE-1682B980AE2B}"/>
              </a:ext>
            </a:extLst>
          </p:cNvPr>
          <p:cNvGrpSpPr/>
          <p:nvPr/>
        </p:nvGrpSpPr>
        <p:grpSpPr>
          <a:xfrm>
            <a:off x="5258224" y="1367650"/>
            <a:ext cx="6279984" cy="1379780"/>
            <a:chOff x="549497" y="1958843"/>
            <a:chExt cx="6279984" cy="1379780"/>
          </a:xfrm>
        </p:grpSpPr>
        <p:pic>
          <p:nvPicPr>
            <p:cNvPr id="33" name="Image 5" descr="preencoded.png">
              <a:extLst>
                <a:ext uri="{FF2B5EF4-FFF2-40B4-BE49-F238E27FC236}">
                  <a16:creationId xmlns:a16="http://schemas.microsoft.com/office/drawing/2014/main" id="{280BE38F-D02F-9EAA-DBD5-BF363372C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562956" y="1958843"/>
              <a:ext cx="6266525" cy="1379780"/>
            </a:xfrm>
            <a:prstGeom prst="rect">
              <a:avLst/>
            </a:prstGeom>
            <a:noFill/>
            <a:effectLst/>
          </p:spPr>
        </p:pic>
        <p:sp>
          <p:nvSpPr>
            <p:cNvPr id="34" name="Объект 2">
              <a:extLst>
                <a:ext uri="{FF2B5EF4-FFF2-40B4-BE49-F238E27FC236}">
                  <a16:creationId xmlns:a16="http://schemas.microsoft.com/office/drawing/2014/main" id="{AECB0C51-D774-F175-9D9B-BBD95A213AC5}"/>
                </a:ext>
              </a:extLst>
            </p:cNvPr>
            <p:cNvSpPr txBox="1">
              <a:spLocks/>
            </p:cNvSpPr>
            <p:nvPr/>
          </p:nvSpPr>
          <p:spPr>
            <a:xfrm>
              <a:off x="1034511" y="2118186"/>
              <a:ext cx="5674405" cy="106109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SB Sans Display Light" panose="020B0303040504020204" pitchFamily="34" charset="0"/>
                  <a:ea typeface="+mn-ea"/>
                  <a:cs typeface="SB Sans Display Light" panose="020B030304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SB Sans Display Light" panose="020B0303040504020204" pitchFamily="34" charset="0"/>
                  <a:ea typeface="+mn-ea"/>
                  <a:cs typeface="SB Sans Display Light" panose="020B0303040504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SB Sans Display Light" panose="020B0303040504020204" pitchFamily="34" charset="0"/>
                  <a:ea typeface="+mn-ea"/>
                  <a:cs typeface="SB Sans Display Light" panose="020B0303040504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B Sans Display Light" panose="020B0303040504020204" pitchFamily="34" charset="0"/>
                  <a:ea typeface="+mn-ea"/>
                  <a:cs typeface="SB Sans Display Light" panose="020B0303040504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B Sans Display Light" panose="020B0303040504020204" pitchFamily="34" charset="0"/>
                  <a:ea typeface="+mn-ea"/>
                  <a:cs typeface="SB Sans Display Light" panose="020B0303040504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000" dirty="0">
                  <a:solidFill>
                    <a:schemeClr val="accent1"/>
                  </a:solidFill>
                  <a:effectLst/>
                  <a:latin typeface="+mn-lt"/>
                </a:rPr>
                <a:t>НЕЕСТЕСТВЕННОСТЬ</a:t>
              </a:r>
              <a:endParaRPr lang="ru-RU" sz="1600" dirty="0">
                <a:solidFill>
                  <a:schemeClr val="accent1"/>
                </a:solidFill>
                <a:effectLst/>
                <a:latin typeface="+mn-lt"/>
              </a:endParaRPr>
            </a:p>
            <a:p>
              <a:pPr marL="0" indent="0">
                <a:buNone/>
              </a:pPr>
              <a:r>
                <a:rPr lang="ru-RU" sz="1400" dirty="0">
                  <a:effectLst/>
                  <a:latin typeface="+mn-lt"/>
                </a:rPr>
                <a:t>Слишком гладкое лицо и/или волосы, необычные тени </a:t>
              </a:r>
              <a:br>
                <a:rPr lang="ru-RU" sz="1400" dirty="0">
                  <a:effectLst/>
                  <a:latin typeface="+mn-lt"/>
                </a:rPr>
              </a:br>
              <a:r>
                <a:rPr lang="ru-RU" sz="1400" dirty="0">
                  <a:effectLst/>
                  <a:latin typeface="+mn-lt"/>
                </a:rPr>
                <a:t>на скулах, бессвязная мимика, движение губ не совсем соответствует словам, которые произносит персонаж ролика.</a:t>
              </a:r>
            </a:p>
          </p:txBody>
        </p:sp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C3BFABBA-336A-0226-DE9B-C8C2C8B2B641}"/>
                </a:ext>
              </a:extLst>
            </p:cNvPr>
            <p:cNvGrpSpPr/>
            <p:nvPr/>
          </p:nvGrpSpPr>
          <p:grpSpPr>
            <a:xfrm>
              <a:off x="549497" y="2439630"/>
              <a:ext cx="424446" cy="389757"/>
              <a:chOff x="234367" y="3908525"/>
              <a:chExt cx="424446" cy="389757"/>
            </a:xfrm>
          </p:grpSpPr>
          <p:sp>
            <p:nvSpPr>
              <p:cNvPr id="38" name="Овал 37">
                <a:extLst>
                  <a:ext uri="{FF2B5EF4-FFF2-40B4-BE49-F238E27FC236}">
                    <a16:creationId xmlns:a16="http://schemas.microsoft.com/office/drawing/2014/main" id="{07EECFAC-8D3B-EC05-396F-AEC33D08D603}"/>
                  </a:ext>
                </a:extLst>
              </p:cNvPr>
              <p:cNvSpPr/>
              <p:nvPr/>
            </p:nvSpPr>
            <p:spPr>
              <a:xfrm>
                <a:off x="256413" y="3908525"/>
                <a:ext cx="402400" cy="389757"/>
              </a:xfrm>
              <a:prstGeom prst="ellipse">
                <a:avLst/>
              </a:prstGeom>
              <a:gradFill>
                <a:gsLst>
                  <a:gs pos="0">
                    <a:srgbClr val="3E6CFB"/>
                  </a:gs>
                  <a:gs pos="97000">
                    <a:srgbClr val="0F36B2"/>
                  </a:gs>
                </a:gsLst>
                <a:lin ang="2700000" scaled="0"/>
              </a:gradFill>
              <a:ln w="12700">
                <a:noFill/>
              </a:ln>
              <a:effectLst>
                <a:outerShdw blurRad="50800" dist="38100" sx="98000" sy="98000" algn="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EC670150-E617-74D4-62B0-F2AF9CE73F5C}"/>
                  </a:ext>
                </a:extLst>
              </p:cNvPr>
              <p:cNvSpPr/>
              <p:nvPr/>
            </p:nvSpPr>
            <p:spPr>
              <a:xfrm>
                <a:off x="234367" y="3984323"/>
                <a:ext cx="420017" cy="24622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8462" algn="ctr">
                  <a:spcAft>
                    <a:spcPts val="600"/>
                  </a:spcAft>
                </a:pPr>
                <a:r>
                  <a:rPr lang="ru-RU" sz="1600" b="1" dirty="0">
                    <a:solidFill>
                      <a:schemeClr val="bg1"/>
                    </a:solidFill>
                    <a:latin typeface="VTB Group Demi Bold" panose="020B0503040504020204" pitchFamily="34" charset="0"/>
                  </a:rPr>
                  <a:t>01</a:t>
                </a: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1F4722B2-6537-7250-19F6-93B7388FD7AB}"/>
              </a:ext>
            </a:extLst>
          </p:cNvPr>
          <p:cNvGrpSpPr/>
          <p:nvPr/>
        </p:nvGrpSpPr>
        <p:grpSpPr>
          <a:xfrm>
            <a:off x="5258224" y="2887675"/>
            <a:ext cx="6279984" cy="1379780"/>
            <a:chOff x="549497" y="1958843"/>
            <a:chExt cx="6279984" cy="1379780"/>
          </a:xfrm>
        </p:grpSpPr>
        <p:pic>
          <p:nvPicPr>
            <p:cNvPr id="43" name="Image 5" descr="preencoded.png">
              <a:extLst>
                <a:ext uri="{FF2B5EF4-FFF2-40B4-BE49-F238E27FC236}">
                  <a16:creationId xmlns:a16="http://schemas.microsoft.com/office/drawing/2014/main" id="{A1ED7BF8-80D4-5627-48C5-873BBDE8F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562956" y="1958843"/>
              <a:ext cx="6266525" cy="1379780"/>
            </a:xfrm>
            <a:prstGeom prst="rect">
              <a:avLst/>
            </a:prstGeom>
            <a:noFill/>
            <a:effectLst/>
          </p:spPr>
        </p:pic>
        <p:sp>
          <p:nvSpPr>
            <p:cNvPr id="44" name="Объект 2">
              <a:extLst>
                <a:ext uri="{FF2B5EF4-FFF2-40B4-BE49-F238E27FC236}">
                  <a16:creationId xmlns:a16="http://schemas.microsoft.com/office/drawing/2014/main" id="{B64B1BE0-EE29-9A74-826B-20A801F590A0}"/>
                </a:ext>
              </a:extLst>
            </p:cNvPr>
            <p:cNvSpPr txBox="1">
              <a:spLocks/>
            </p:cNvSpPr>
            <p:nvPr/>
          </p:nvSpPr>
          <p:spPr>
            <a:xfrm>
              <a:off x="1034512" y="2118186"/>
              <a:ext cx="5778649" cy="106109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SB Sans Display Light" panose="020B0303040504020204" pitchFamily="34" charset="0"/>
                  <a:ea typeface="+mn-ea"/>
                  <a:cs typeface="SB Sans Display Light" panose="020B030304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SB Sans Display Light" panose="020B0303040504020204" pitchFamily="34" charset="0"/>
                  <a:ea typeface="+mn-ea"/>
                  <a:cs typeface="SB Sans Display Light" panose="020B0303040504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SB Sans Display Light" panose="020B0303040504020204" pitchFamily="34" charset="0"/>
                  <a:ea typeface="+mn-ea"/>
                  <a:cs typeface="SB Sans Display Light" panose="020B0303040504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B Sans Display Light" panose="020B0303040504020204" pitchFamily="34" charset="0"/>
                  <a:ea typeface="+mn-ea"/>
                  <a:cs typeface="SB Sans Display Light" panose="020B0303040504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B Sans Display Light" panose="020B0303040504020204" pitchFamily="34" charset="0"/>
                  <a:ea typeface="+mn-ea"/>
                  <a:cs typeface="SB Sans Display Light" panose="020B0303040504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000" dirty="0">
                  <a:solidFill>
                    <a:schemeClr val="accent1"/>
                  </a:solidFill>
                  <a:effectLst/>
                  <a:latin typeface="+mn-lt"/>
                </a:rPr>
                <a:t>КОНТЕКСТ</a:t>
              </a:r>
              <a:endParaRPr lang="ru-RU" sz="1600" dirty="0">
                <a:solidFill>
                  <a:schemeClr val="accent1"/>
                </a:solidFill>
                <a:effectLst/>
                <a:latin typeface="+mn-lt"/>
              </a:endParaRPr>
            </a:p>
            <a:p>
              <a:pPr marL="0" indent="0">
                <a:buNone/>
              </a:pPr>
              <a:r>
                <a:rPr lang="ru-RU" sz="1400" dirty="0">
                  <a:effectLst/>
                  <a:latin typeface="+mn-lt"/>
                </a:rPr>
                <a:t>Если на видео делают провокационные заявления или с агрессией обсуждают актуальные в обществе темы, то отнеситесь к ролику критически.</a:t>
              </a:r>
            </a:p>
          </p:txBody>
        </p:sp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C62F84BB-34E2-DB2B-7686-F9A7A5E8CC6F}"/>
                </a:ext>
              </a:extLst>
            </p:cNvPr>
            <p:cNvGrpSpPr/>
            <p:nvPr/>
          </p:nvGrpSpPr>
          <p:grpSpPr>
            <a:xfrm>
              <a:off x="549497" y="2449008"/>
              <a:ext cx="424446" cy="389757"/>
              <a:chOff x="234367" y="3917903"/>
              <a:chExt cx="424446" cy="389757"/>
            </a:xfrm>
          </p:grpSpPr>
          <p:sp>
            <p:nvSpPr>
              <p:cNvPr id="46" name="Овал 45">
                <a:extLst>
                  <a:ext uri="{FF2B5EF4-FFF2-40B4-BE49-F238E27FC236}">
                    <a16:creationId xmlns:a16="http://schemas.microsoft.com/office/drawing/2014/main" id="{7952F873-4B03-9FD1-7D90-2BA2D7E1C608}"/>
                  </a:ext>
                </a:extLst>
              </p:cNvPr>
              <p:cNvSpPr/>
              <p:nvPr/>
            </p:nvSpPr>
            <p:spPr>
              <a:xfrm>
                <a:off x="256413" y="3917903"/>
                <a:ext cx="402400" cy="389757"/>
              </a:xfrm>
              <a:prstGeom prst="ellipse">
                <a:avLst/>
              </a:prstGeom>
              <a:gradFill>
                <a:gsLst>
                  <a:gs pos="0">
                    <a:srgbClr val="3E6CFB"/>
                  </a:gs>
                  <a:gs pos="97000">
                    <a:srgbClr val="0F36B2"/>
                  </a:gs>
                </a:gsLst>
                <a:lin ang="2700000" scaled="0"/>
              </a:gradFill>
              <a:ln w="12700">
                <a:noFill/>
              </a:ln>
              <a:effectLst>
                <a:outerShdw blurRad="50800" dist="38100" sx="98000" sy="98000" algn="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7" name="Прямоугольник 46">
                <a:extLst>
                  <a:ext uri="{FF2B5EF4-FFF2-40B4-BE49-F238E27FC236}">
                    <a16:creationId xmlns:a16="http://schemas.microsoft.com/office/drawing/2014/main" id="{B6FCFFE1-92D5-996E-86E2-D6185C9642E7}"/>
                  </a:ext>
                </a:extLst>
              </p:cNvPr>
              <p:cNvSpPr/>
              <p:nvPr/>
            </p:nvSpPr>
            <p:spPr>
              <a:xfrm>
                <a:off x="234367" y="3993701"/>
                <a:ext cx="420017" cy="24622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8462" algn="ctr">
                  <a:spcAft>
                    <a:spcPts val="600"/>
                  </a:spcAft>
                </a:pPr>
                <a:r>
                  <a:rPr lang="ru-RU" sz="1600" b="1" dirty="0">
                    <a:solidFill>
                      <a:schemeClr val="bg1"/>
                    </a:solidFill>
                    <a:latin typeface="VTB Group Demi Bold" panose="020B0503040504020204" pitchFamily="34" charset="0"/>
                  </a:rPr>
                  <a:t>02</a:t>
                </a: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52CF9CBE-1B51-C238-335D-34A4C1BAF6D3}"/>
              </a:ext>
            </a:extLst>
          </p:cNvPr>
          <p:cNvGrpSpPr/>
          <p:nvPr/>
        </p:nvGrpSpPr>
        <p:grpSpPr>
          <a:xfrm>
            <a:off x="5258224" y="4407700"/>
            <a:ext cx="6279984" cy="1379780"/>
            <a:chOff x="549497" y="1958843"/>
            <a:chExt cx="6279984" cy="1379780"/>
          </a:xfrm>
        </p:grpSpPr>
        <p:pic>
          <p:nvPicPr>
            <p:cNvPr id="49" name="Image 5" descr="preencoded.png">
              <a:extLst>
                <a:ext uri="{FF2B5EF4-FFF2-40B4-BE49-F238E27FC236}">
                  <a16:creationId xmlns:a16="http://schemas.microsoft.com/office/drawing/2014/main" id="{A43F279A-E2D9-57B2-C68C-5CEF3C744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562956" y="1958843"/>
              <a:ext cx="6266525" cy="1379780"/>
            </a:xfrm>
            <a:prstGeom prst="rect">
              <a:avLst/>
            </a:prstGeom>
            <a:noFill/>
            <a:effectLst/>
          </p:spPr>
        </p:pic>
        <p:sp>
          <p:nvSpPr>
            <p:cNvPr id="50" name="Объект 2">
              <a:extLst>
                <a:ext uri="{FF2B5EF4-FFF2-40B4-BE49-F238E27FC236}">
                  <a16:creationId xmlns:a16="http://schemas.microsoft.com/office/drawing/2014/main" id="{2EDE776E-49E7-E564-9D6C-817FC8EA2D3A}"/>
                </a:ext>
              </a:extLst>
            </p:cNvPr>
            <p:cNvSpPr txBox="1">
              <a:spLocks/>
            </p:cNvSpPr>
            <p:nvPr/>
          </p:nvSpPr>
          <p:spPr>
            <a:xfrm>
              <a:off x="1034512" y="2118186"/>
              <a:ext cx="5580830" cy="106109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SB Sans Display Light" panose="020B0303040504020204" pitchFamily="34" charset="0"/>
                  <a:ea typeface="+mn-ea"/>
                  <a:cs typeface="SB Sans Display Light" panose="020B030304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SB Sans Display Light" panose="020B0303040504020204" pitchFamily="34" charset="0"/>
                  <a:ea typeface="+mn-ea"/>
                  <a:cs typeface="SB Sans Display Light" panose="020B0303040504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SB Sans Display Light" panose="020B0303040504020204" pitchFamily="34" charset="0"/>
                  <a:ea typeface="+mn-ea"/>
                  <a:cs typeface="SB Sans Display Light" panose="020B0303040504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B Sans Display Light" panose="020B0303040504020204" pitchFamily="34" charset="0"/>
                  <a:ea typeface="+mn-ea"/>
                  <a:cs typeface="SB Sans Display Light" panose="020B0303040504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B Sans Display Light" panose="020B0303040504020204" pitchFamily="34" charset="0"/>
                  <a:ea typeface="+mn-ea"/>
                  <a:cs typeface="SB Sans Display Light" panose="020B0303040504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000" dirty="0">
                  <a:solidFill>
                    <a:schemeClr val="accent1"/>
                  </a:solidFill>
                  <a:effectLst/>
                  <a:latin typeface="+mn-lt"/>
                </a:rPr>
                <a:t>РЕЧЬ</a:t>
              </a:r>
              <a:endParaRPr lang="ru-RU" sz="1600" dirty="0">
                <a:solidFill>
                  <a:schemeClr val="accent1"/>
                </a:solidFill>
                <a:effectLst/>
                <a:latin typeface="+mn-lt"/>
              </a:endParaRPr>
            </a:p>
            <a:p>
              <a:pPr marL="0" indent="0">
                <a:buNone/>
              </a:pPr>
              <a:r>
                <a:rPr lang="ru-RU" sz="1400" dirty="0">
                  <a:effectLst/>
                  <a:latin typeface="+mn-lt"/>
                </a:rPr>
                <a:t>Пользователя должно насторожить отсутствие пауз, необычное колебание записи вверх-вниз, полное отсутствие фонового шума и общий эффект роботизированного голоса.</a:t>
              </a:r>
            </a:p>
          </p:txBody>
        </p: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E688E44B-E73C-E10E-31D9-393B8EB07DBE}"/>
                </a:ext>
              </a:extLst>
            </p:cNvPr>
            <p:cNvGrpSpPr/>
            <p:nvPr/>
          </p:nvGrpSpPr>
          <p:grpSpPr>
            <a:xfrm>
              <a:off x="549497" y="2439630"/>
              <a:ext cx="424446" cy="389757"/>
              <a:chOff x="234367" y="3908525"/>
              <a:chExt cx="424446" cy="389757"/>
            </a:xfrm>
          </p:grpSpPr>
          <p:sp>
            <p:nvSpPr>
              <p:cNvPr id="54" name="Овал 53">
                <a:extLst>
                  <a:ext uri="{FF2B5EF4-FFF2-40B4-BE49-F238E27FC236}">
                    <a16:creationId xmlns:a16="http://schemas.microsoft.com/office/drawing/2014/main" id="{C6EEE588-DA40-42C2-012F-F057D4B2C8F0}"/>
                  </a:ext>
                </a:extLst>
              </p:cNvPr>
              <p:cNvSpPr/>
              <p:nvPr/>
            </p:nvSpPr>
            <p:spPr>
              <a:xfrm>
                <a:off x="256413" y="3908525"/>
                <a:ext cx="402400" cy="389757"/>
              </a:xfrm>
              <a:prstGeom prst="ellipse">
                <a:avLst/>
              </a:prstGeom>
              <a:gradFill>
                <a:gsLst>
                  <a:gs pos="0">
                    <a:srgbClr val="3E6CFB"/>
                  </a:gs>
                  <a:gs pos="97000">
                    <a:srgbClr val="0F36B2"/>
                  </a:gs>
                </a:gsLst>
                <a:lin ang="2700000" scaled="0"/>
              </a:gradFill>
              <a:ln w="12700">
                <a:noFill/>
              </a:ln>
              <a:effectLst>
                <a:outerShdw blurRad="50800" dist="38100" sx="98000" sy="98000" algn="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5" name="Прямоугольник 54">
                <a:extLst>
                  <a:ext uri="{FF2B5EF4-FFF2-40B4-BE49-F238E27FC236}">
                    <a16:creationId xmlns:a16="http://schemas.microsoft.com/office/drawing/2014/main" id="{47CD91D2-C761-2EBE-B539-03113C26048F}"/>
                  </a:ext>
                </a:extLst>
              </p:cNvPr>
              <p:cNvSpPr/>
              <p:nvPr/>
            </p:nvSpPr>
            <p:spPr>
              <a:xfrm>
                <a:off x="234367" y="3984323"/>
                <a:ext cx="420017" cy="24622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8462" algn="ctr">
                  <a:spcAft>
                    <a:spcPts val="600"/>
                  </a:spcAft>
                </a:pPr>
                <a:r>
                  <a:rPr lang="ru-RU" sz="1600" b="1" dirty="0">
                    <a:solidFill>
                      <a:schemeClr val="bg1"/>
                    </a:solidFill>
                    <a:latin typeface="VTB Group Demi Bold" panose="020B0503040504020204" pitchFamily="34" charset="0"/>
                  </a:rPr>
                  <a:t>03</a:t>
                </a: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1DC5B8B0-407D-4184-011E-3071ECD01765}"/>
              </a:ext>
            </a:extLst>
          </p:cNvPr>
          <p:cNvSpPr txBox="1"/>
          <p:nvPr/>
        </p:nvSpPr>
        <p:spPr>
          <a:xfrm>
            <a:off x="301703" y="5965965"/>
            <a:ext cx="112336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/>
                <a:latin typeface="Helvetica Neue" panose="02000503000000020004" pitchFamily="2" charset="0"/>
              </a:rPr>
              <a:t>Голосовой </a:t>
            </a:r>
            <a:r>
              <a:rPr lang="ru-RU" dirty="0" err="1">
                <a:solidFill>
                  <a:schemeClr val="accent1"/>
                </a:solidFill>
                <a:effectLst/>
                <a:latin typeface="Helvetica Neue" panose="02000503000000020004" pitchFamily="2" charset="0"/>
              </a:rPr>
              <a:t>дипфейк</a:t>
            </a:r>
            <a:r>
              <a:rPr lang="ru-RU" dirty="0">
                <a:solidFill>
                  <a:schemeClr val="accent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dirty="0">
                <a:effectLst/>
                <a:latin typeface="Helvetica Neue" panose="02000503000000020004" pitchFamily="2" charset="0"/>
              </a:rPr>
              <a:t>выдает неестественная монотонность речи. Именно эта особенность может помочь распознать звонок или сообщение от </a:t>
            </a:r>
            <a:r>
              <a:rPr lang="ru-RU" dirty="0" smtClean="0">
                <a:effectLst/>
                <a:latin typeface="Helvetica Neue" panose="02000503000000020004" pitchFamily="2" charset="0"/>
              </a:rPr>
              <a:t>мошенников.</a:t>
            </a:r>
            <a:endParaRPr lang="ru-RU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85C876-8740-8596-8977-7795B245F4EE}"/>
              </a:ext>
            </a:extLst>
          </p:cNvPr>
          <p:cNvSpPr txBox="1"/>
          <p:nvPr/>
        </p:nvSpPr>
        <p:spPr>
          <a:xfrm>
            <a:off x="15244763" y="-1028700"/>
            <a:ext cx="6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F69E459-18D6-2F77-C872-B680D8AEE4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72" y="1610675"/>
            <a:ext cx="4986242" cy="3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6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DE9A923-4B27-8C4C-AAF7-D24C34C461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9795" y="2666436"/>
            <a:ext cx="9344708" cy="934470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8812" y="633110"/>
            <a:ext cx="10615991" cy="359606"/>
          </a:xfrm>
        </p:spPr>
        <p:txBody>
          <a:bodyPr/>
          <a:lstStyle/>
          <a:p>
            <a:r>
              <a:rPr lang="ru-RU" dirty="0"/>
              <a:t>КАК ЗАЩИТИТЬ СВОЙ КОНТЕНТ ОТ РИСКА СОЗДАНИЯ ДИПФЕЙКА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3942" y="996087"/>
            <a:ext cx="10669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</a:rPr>
              <a:t>Технология создания </a:t>
            </a:r>
            <a:r>
              <a:rPr lang="ru-RU" sz="1600" dirty="0" err="1">
                <a:effectLst/>
              </a:rPr>
              <a:t>дипфейков</a:t>
            </a:r>
            <a:r>
              <a:rPr lang="ru-RU" sz="1600" dirty="0">
                <a:effectLst/>
              </a:rPr>
              <a:t> уже не исчезнет, её нельзя запретить или технически ограничить. </a:t>
            </a:r>
            <a:r>
              <a:rPr lang="ru-RU" sz="1600" dirty="0">
                <a:solidFill>
                  <a:schemeClr val="accent1"/>
                </a:solidFill>
                <a:effectLst/>
              </a:rPr>
              <a:t>Поэтому лучшая защита — соблюдение правил безопасности.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61DD9C9-C780-A04D-91B5-B09FD8DB41D3}"/>
              </a:ext>
            </a:extLst>
          </p:cNvPr>
          <p:cNvCxnSpPr>
            <a:cxnSpLocks/>
          </p:cNvCxnSpPr>
          <p:nvPr/>
        </p:nvCxnSpPr>
        <p:spPr>
          <a:xfrm>
            <a:off x="0" y="1322696"/>
            <a:ext cx="973943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99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38460725-0FE0-2BF1-608C-9AA3CBDF47F6}"/>
              </a:ext>
            </a:extLst>
          </p:cNvPr>
          <p:cNvSpPr/>
          <p:nvPr/>
        </p:nvSpPr>
        <p:spPr>
          <a:xfrm>
            <a:off x="439851" y="1855851"/>
            <a:ext cx="482165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accent1"/>
                </a:solidFill>
                <a:effectLst/>
                <a:latin typeface="+mj-lt"/>
              </a:rPr>
              <a:t>1</a:t>
            </a:r>
            <a:endParaRPr lang="ru-RU" sz="4000" b="1" dirty="0">
              <a:solidFill>
                <a:schemeClr val="accent1"/>
              </a:solidFill>
              <a:effectLst/>
              <a:latin typeface="+mj-lt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B593B90-E1E9-E5F3-582B-534596A3D801}"/>
              </a:ext>
            </a:extLst>
          </p:cNvPr>
          <p:cNvSpPr/>
          <p:nvPr/>
        </p:nvSpPr>
        <p:spPr>
          <a:xfrm>
            <a:off x="973942" y="1936216"/>
            <a:ext cx="47341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Минимизируйте</a:t>
            </a:r>
            <a:r>
              <a:rPr lang="ru-RU" dirty="0">
                <a:effectLst/>
              </a:rPr>
              <a:t> загрузку своих фото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и </a:t>
            </a:r>
            <a:r>
              <a:rPr lang="ru-RU" dirty="0">
                <a:effectLst/>
              </a:rPr>
              <a:t>видео в соцсети и сторонние сервисы (или хотя бы ограничьте доступ к ним).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DA61F02F-7461-5AE8-3AE2-0CBFAE8C4A8E}"/>
              </a:ext>
            </a:extLst>
          </p:cNvPr>
          <p:cNvSpPr/>
          <p:nvPr/>
        </p:nvSpPr>
        <p:spPr>
          <a:xfrm>
            <a:off x="973940" y="3379896"/>
            <a:ext cx="47341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</a:t>
            </a:r>
            <a:r>
              <a:rPr lang="ru-RU" dirty="0">
                <a:effectLst/>
              </a:rPr>
              <a:t>роинформируйте коллег и членов семьи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о том, как устроены </a:t>
            </a:r>
            <a:r>
              <a:rPr lang="ru-RU" dirty="0" err="1">
                <a:effectLst/>
              </a:rPr>
              <a:t>дипфейки</a:t>
            </a:r>
            <a:r>
              <a:rPr lang="ru-RU" dirty="0">
                <a:effectLst/>
              </a:rPr>
              <a:t> и с какими потенциальными рисками они связаны.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A93D3F5-C0EC-72D5-C62D-01537526254D}"/>
              </a:ext>
            </a:extLst>
          </p:cNvPr>
          <p:cNvSpPr/>
          <p:nvPr/>
        </p:nvSpPr>
        <p:spPr>
          <a:xfrm>
            <a:off x="973940" y="4823576"/>
            <a:ext cx="47341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</a:t>
            </a:r>
            <a:r>
              <a:rPr lang="ru-RU" dirty="0">
                <a:effectLst/>
              </a:rPr>
              <a:t>сли возникли сомнения, что перед вами </a:t>
            </a:r>
            <a:r>
              <a:rPr lang="ru-RU" dirty="0" err="1">
                <a:effectLst/>
              </a:rPr>
              <a:t>дипфейк</a:t>
            </a:r>
            <a:r>
              <a:rPr lang="ru-RU" dirty="0">
                <a:effectLst/>
              </a:rPr>
              <a:t> – используйте второй канал связи для проверки информации.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D26A1F5-4733-CA38-E9E2-E3C3BA6DD4EB}"/>
              </a:ext>
            </a:extLst>
          </p:cNvPr>
          <p:cNvSpPr/>
          <p:nvPr/>
        </p:nvSpPr>
        <p:spPr>
          <a:xfrm>
            <a:off x="7018018" y="1946779"/>
            <a:ext cx="49523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</a:t>
            </a:r>
            <a:r>
              <a:rPr lang="ru-RU" dirty="0">
                <a:effectLst/>
              </a:rPr>
              <a:t>тобы подтвердить личность собеседника, спросите его о каком-либо факте, который известен только ему и вам.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2040D7A5-CE5A-B8C8-161C-7BD5A5BB20CF}"/>
              </a:ext>
            </a:extLst>
          </p:cNvPr>
          <p:cNvSpPr/>
          <p:nvPr/>
        </p:nvSpPr>
        <p:spPr>
          <a:xfrm>
            <a:off x="7018020" y="3373574"/>
            <a:ext cx="50792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</a:t>
            </a:r>
            <a:r>
              <a:rPr lang="ru-RU" dirty="0">
                <a:effectLst/>
              </a:rPr>
              <a:t>облюдайте базовые правила кибербезопасности: надёжное хранение паролей, защиту данных, защиту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от </a:t>
            </a:r>
            <a:r>
              <a:rPr lang="ru-RU" dirty="0">
                <a:effectLst/>
              </a:rPr>
              <a:t>вредоносного ПО, резервное копирование и другие.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41DBEBBF-9BDE-BFBD-11E6-84C68F536AB8}"/>
              </a:ext>
            </a:extLst>
          </p:cNvPr>
          <p:cNvSpPr/>
          <p:nvPr/>
        </p:nvSpPr>
        <p:spPr>
          <a:xfrm>
            <a:off x="439849" y="3255461"/>
            <a:ext cx="482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accent1"/>
                </a:solidFill>
                <a:latin typeface="+mj-lt"/>
              </a:rPr>
              <a:t>2</a:t>
            </a:r>
            <a:endParaRPr lang="ru-RU" sz="4000" b="1" dirty="0">
              <a:solidFill>
                <a:schemeClr val="accent1"/>
              </a:solidFill>
              <a:effectLst/>
              <a:latin typeface="+mj-lt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DEA6EE3-15F3-4C2C-5DD3-10E684428B60}"/>
              </a:ext>
            </a:extLst>
          </p:cNvPr>
          <p:cNvSpPr/>
          <p:nvPr/>
        </p:nvSpPr>
        <p:spPr>
          <a:xfrm>
            <a:off x="439851" y="4735764"/>
            <a:ext cx="482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accent1"/>
                </a:solidFill>
                <a:latin typeface="+mj-lt"/>
              </a:rPr>
              <a:t>3</a:t>
            </a:r>
            <a:endParaRPr lang="ru-RU" sz="4000" b="1" dirty="0">
              <a:solidFill>
                <a:schemeClr val="accent1"/>
              </a:solidFill>
              <a:effectLst/>
              <a:latin typeface="+mj-lt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97FBE65D-3A50-E13E-4E16-6FD93DD7BB53}"/>
              </a:ext>
            </a:extLst>
          </p:cNvPr>
          <p:cNvSpPr/>
          <p:nvPr/>
        </p:nvSpPr>
        <p:spPr>
          <a:xfrm>
            <a:off x="6483927" y="1835439"/>
            <a:ext cx="482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accent1"/>
                </a:solidFill>
                <a:latin typeface="+mj-lt"/>
              </a:rPr>
              <a:t>4</a:t>
            </a:r>
            <a:endParaRPr lang="ru-RU" sz="4000" b="1" dirty="0">
              <a:solidFill>
                <a:schemeClr val="accent1"/>
              </a:solidFill>
              <a:effectLst/>
              <a:latin typeface="+mj-lt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B060CA1B-6DAB-A900-69A2-232E8E4AA202}"/>
              </a:ext>
            </a:extLst>
          </p:cNvPr>
          <p:cNvSpPr/>
          <p:nvPr/>
        </p:nvSpPr>
        <p:spPr>
          <a:xfrm>
            <a:off x="6483929" y="3263067"/>
            <a:ext cx="482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accent1"/>
                </a:solidFill>
                <a:latin typeface="+mj-lt"/>
              </a:rPr>
              <a:t>5</a:t>
            </a:r>
            <a:endParaRPr lang="ru-RU" sz="4000" b="1" dirty="0">
              <a:solidFill>
                <a:schemeClr val="accent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4486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CEE1D680-4EAA-CC4E-A22F-F985A44FE1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954805" y="1814851"/>
            <a:ext cx="7052046" cy="342234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8869A-546D-4D45-B8A9-633DA10D6637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ПАРОЛИ</a:t>
            </a:r>
          </a:p>
        </p:txBody>
      </p:sp>
      <p:sp>
        <p:nvSpPr>
          <p:cNvPr id="6" name="Text 3"/>
          <p:cNvSpPr/>
          <p:nvPr/>
        </p:nvSpPr>
        <p:spPr>
          <a:xfrm>
            <a:off x="1077362" y="1018880"/>
            <a:ext cx="10748878" cy="6447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60"/>
              </a:lnSpc>
              <a:buNone/>
            </a:pPr>
            <a:r>
              <a:rPr lang="en-US" sz="1600" dirty="0">
                <a:ea typeface="Arial Regular"/>
                <a:cs typeface="Arial" panose="020B0604020202020204" pitchFamily="34" charset="0"/>
              </a:rPr>
              <a:t>Использование надежного пароля может значительно снизить риск утечки конфиденциальных </a:t>
            </a:r>
            <a:r>
              <a:rPr lang="ru-RU" sz="1600" dirty="0" smtClean="0">
                <a:ea typeface="Arial Regular"/>
                <a:cs typeface="Arial" panose="020B0604020202020204" pitchFamily="34" charset="0"/>
              </a:rPr>
              <a:t>данных</a:t>
            </a:r>
            <a:r>
              <a:rPr lang="en-US" sz="1600" dirty="0" smtClean="0">
                <a:ea typeface="Arial Regular"/>
                <a:cs typeface="Arial" panose="020B0604020202020204" pitchFamily="34" charset="0"/>
              </a:rPr>
              <a:t> </a:t>
            </a:r>
            <a:r>
              <a:rPr lang="ru-RU" sz="1600" dirty="0" smtClean="0">
                <a:ea typeface="Arial Regular"/>
                <a:cs typeface="Arial" panose="020B0604020202020204" pitchFamily="34" charset="0"/>
              </a:rPr>
              <a:t/>
            </a:r>
            <a:br>
              <a:rPr lang="ru-RU" sz="1600" dirty="0" smtClean="0">
                <a:ea typeface="Arial Regular"/>
                <a:cs typeface="Arial" panose="020B0604020202020204" pitchFamily="34" charset="0"/>
              </a:rPr>
            </a:br>
            <a:r>
              <a:rPr lang="en-US" sz="1600" dirty="0" smtClean="0">
                <a:ea typeface="Arial Regular"/>
                <a:cs typeface="Arial" panose="020B0604020202020204" pitchFamily="34" charset="0"/>
              </a:rPr>
              <a:t>и </a:t>
            </a:r>
            <a:r>
              <a:rPr lang="en-US" sz="1600" dirty="0">
                <a:ea typeface="Arial Regular"/>
                <a:cs typeface="Arial" panose="020B0604020202020204" pitchFamily="34" charset="0"/>
              </a:rPr>
              <a:t>предотвратить несанкционированный доступ </a:t>
            </a:r>
            <a:r>
              <a:rPr lang="en-US" sz="1600" dirty="0" smtClean="0">
                <a:ea typeface="Arial Regular"/>
                <a:cs typeface="Arial" panose="020B0604020202020204" pitchFamily="34" charset="0"/>
              </a:rPr>
              <a:t>к </a:t>
            </a:r>
            <a:r>
              <a:rPr lang="en-US" sz="1600" dirty="0">
                <a:ea typeface="Arial Regular"/>
                <a:cs typeface="Arial" panose="020B0604020202020204" pitchFamily="34" charset="0"/>
              </a:rPr>
              <a:t>вашим учетным записям и личным данным.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8836184" y="2004156"/>
            <a:ext cx="2508250" cy="1704975"/>
            <a:chOff x="9216390" y="4540250"/>
            <a:chExt cx="2508250" cy="1704975"/>
          </a:xfrm>
        </p:grpSpPr>
        <p:pic>
          <p:nvPicPr>
            <p:cNvPr id="7" name="Image 4" descr="preencoded.png"/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9216390" y="4540250"/>
              <a:ext cx="2508250" cy="1704975"/>
            </a:xfrm>
            <a:prstGeom prst="rect">
              <a:avLst/>
            </a:prstGeom>
          </p:spPr>
        </p:pic>
        <p:sp>
          <p:nvSpPr>
            <p:cNvPr id="12" name="Text 2"/>
            <p:cNvSpPr/>
            <p:nvPr/>
          </p:nvSpPr>
          <p:spPr>
            <a:xfrm>
              <a:off x="9387840" y="4730750"/>
              <a:ext cx="2171700" cy="13335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lnSpc>
                  <a:spcPts val="1725"/>
                </a:lnSpc>
                <a:buNone/>
              </a:pPr>
              <a:r>
                <a:rPr lang="en-US" sz="1500" dirty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меняйте пароль каждые</a:t>
              </a:r>
              <a:endParaRPr lang="en-US" sz="1500" dirty="0">
                <a:cs typeface="Arial" panose="020B0604020202020204" pitchFamily="34" charset="0"/>
              </a:endParaRPr>
            </a:p>
          </p:txBody>
        </p:sp>
        <p:sp>
          <p:nvSpPr>
            <p:cNvPr id="13" name="Text 3"/>
            <p:cNvSpPr/>
            <p:nvPr/>
          </p:nvSpPr>
          <p:spPr>
            <a:xfrm>
              <a:off x="9959340" y="5136675"/>
              <a:ext cx="1196340" cy="65722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lnSpc>
                  <a:spcPts val="8250"/>
                </a:lnSpc>
                <a:buNone/>
              </a:pPr>
              <a:r>
                <a:rPr lang="en-US" sz="7200" b="1" dirty="0">
                  <a:solidFill>
                    <a:srgbClr val="002882"/>
                  </a:solidFill>
                  <a:ea typeface="Arial Bold"/>
                  <a:cs typeface="Arial Bold" pitchFamily="34" charset="-120"/>
                </a:rPr>
                <a:t>90</a:t>
              </a:r>
              <a:endParaRPr lang="en-US" sz="7200" dirty="0">
                <a:ea typeface="Arial Bold"/>
              </a:endParaRPr>
            </a:p>
          </p:txBody>
        </p:sp>
        <p:sp>
          <p:nvSpPr>
            <p:cNvPr id="14" name="Text 4"/>
            <p:cNvSpPr/>
            <p:nvPr/>
          </p:nvSpPr>
          <p:spPr>
            <a:xfrm>
              <a:off x="10069832" y="5807075"/>
              <a:ext cx="800100" cy="24765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lnSpc>
                  <a:spcPts val="3075"/>
                </a:lnSpc>
                <a:buNone/>
              </a:pPr>
              <a:r>
                <a:rPr lang="ru-RU" sz="2700" dirty="0" smtClean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дней</a:t>
              </a:r>
              <a:endParaRPr lang="en-US" sz="27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291098" y="1952159"/>
            <a:ext cx="6141233" cy="921973"/>
            <a:chOff x="291098" y="1952159"/>
            <a:chExt cx="6141233" cy="921973"/>
          </a:xfrm>
        </p:grpSpPr>
        <p:sp>
          <p:nvSpPr>
            <p:cNvPr id="29" name="Скругленный прямоугольник 28">
              <a:extLst>
                <a:ext uri="{FF2B5EF4-FFF2-40B4-BE49-F238E27FC236}">
                  <a16:creationId xmlns:a16="http://schemas.microsoft.com/office/drawing/2014/main" id="{204117FD-93C6-424E-9261-19CCEF5A10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1098" y="1962911"/>
              <a:ext cx="6132180" cy="911221"/>
            </a:xfrm>
            <a:prstGeom prst="roundRect">
              <a:avLst>
                <a:gd name="adj" fmla="val 6260"/>
              </a:avLst>
            </a:prstGeom>
            <a:gradFill>
              <a:gsLst>
                <a:gs pos="0">
                  <a:schemeClr val="bg1">
                    <a:alpha val="10000"/>
                  </a:schemeClr>
                </a:gs>
                <a:gs pos="99000">
                  <a:schemeClr val="bg1">
                    <a:alpha val="35000"/>
                  </a:schemeClr>
                </a:gs>
              </a:gsLst>
              <a:lin ang="2700000" scaled="0"/>
            </a:gradFill>
            <a:ln w="19050">
              <a:gradFill>
                <a:gsLst>
                  <a:gs pos="0">
                    <a:schemeClr val="bg1">
                      <a:alpha val="15158"/>
                    </a:schemeClr>
                  </a:gs>
                  <a:gs pos="97000">
                    <a:schemeClr val="bg1">
                      <a:alpha val="23259"/>
                    </a:schemeClr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" name="Image 5" descr="preencoded.png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456621" y="2072005"/>
              <a:ext cx="5861929" cy="713201"/>
            </a:xfrm>
            <a:prstGeom prst="rect">
              <a:avLst/>
            </a:prstGeom>
          </p:spPr>
        </p:pic>
        <p:sp>
          <p:nvSpPr>
            <p:cNvPr id="30" name="Скругленный прямоугольник 29">
              <a:extLst>
                <a:ext uri="{FF2B5EF4-FFF2-40B4-BE49-F238E27FC236}">
                  <a16:creationId xmlns:a16="http://schemas.microsoft.com/office/drawing/2014/main" id="{32D1FEF8-0DE3-2345-B555-3E4B81587D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1521" y="1952159"/>
              <a:ext cx="6140810" cy="368009"/>
            </a:xfrm>
            <a:prstGeom prst="roundRect">
              <a:avLst>
                <a:gd name="adj" fmla="val 19224"/>
              </a:avLst>
            </a:prstGeom>
            <a:solidFill>
              <a:schemeClr val="bg1">
                <a:alpha val="41000"/>
              </a:schemeClr>
            </a:solidFill>
            <a:ln w="19050">
              <a:solidFill>
                <a:srgbClr val="DEE8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 5"/>
            <p:cNvSpPr/>
            <p:nvPr/>
          </p:nvSpPr>
          <p:spPr>
            <a:xfrm>
              <a:off x="377190" y="1976715"/>
              <a:ext cx="2098732" cy="32240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ts val="2100"/>
                </a:lnSpc>
              </a:pPr>
              <a:r>
                <a:rPr lang="ru-RU" sz="1600" b="1" dirty="0" smtClean="0">
                  <a:solidFill>
                    <a:schemeClr val="accent1"/>
                  </a:solidFill>
                  <a:latin typeface="VTB Group Demi Bold" panose="020B0503040504020204" pitchFamily="34" charset="0"/>
                </a:rPr>
                <a:t>ДЛИНА ПАРОЛЯ</a:t>
              </a:r>
              <a:endParaRPr lang="en-US" sz="1600" dirty="0">
                <a:solidFill>
                  <a:srgbClr val="083AD4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6" name="Text 6"/>
            <p:cNvSpPr/>
            <p:nvPr/>
          </p:nvSpPr>
          <p:spPr>
            <a:xfrm>
              <a:off x="4335836" y="2501900"/>
              <a:ext cx="2013585" cy="1905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lnSpc>
                  <a:spcPts val="2400"/>
                </a:lnSpc>
                <a:buNone/>
              </a:pPr>
              <a:r>
                <a:rPr lang="en-US" sz="2100" dirty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000000000000</a:t>
              </a:r>
              <a:endParaRPr lang="en-US" sz="2100" dirty="0">
                <a:cs typeface="Arial" panose="020B0604020202020204" pitchFamily="34" charset="0"/>
              </a:endParaRPr>
            </a:p>
          </p:txBody>
        </p:sp>
        <p:sp>
          <p:nvSpPr>
            <p:cNvPr id="17" name="Text 7"/>
            <p:cNvSpPr/>
            <p:nvPr/>
          </p:nvSpPr>
          <p:spPr>
            <a:xfrm>
              <a:off x="2475922" y="2501900"/>
              <a:ext cx="762000" cy="1905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lnSpc>
                  <a:spcPts val="2400"/>
                </a:lnSpc>
                <a:buNone/>
              </a:pPr>
              <a:r>
                <a:rPr lang="en-US" sz="2100" dirty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0000</a:t>
              </a:r>
              <a:endParaRPr lang="en-US" sz="21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321612" y="3009826"/>
            <a:ext cx="6140810" cy="921973"/>
            <a:chOff x="321612" y="2946766"/>
            <a:chExt cx="6140810" cy="921973"/>
          </a:xfrm>
        </p:grpSpPr>
        <p:sp>
          <p:nvSpPr>
            <p:cNvPr id="34" name="Скругленный прямоугольник 33">
              <a:extLst>
                <a:ext uri="{FF2B5EF4-FFF2-40B4-BE49-F238E27FC236}">
                  <a16:creationId xmlns:a16="http://schemas.microsoft.com/office/drawing/2014/main" id="{204117FD-93C6-424E-9261-19CCEF5A10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242" y="2957518"/>
              <a:ext cx="6132180" cy="911221"/>
            </a:xfrm>
            <a:prstGeom prst="roundRect">
              <a:avLst>
                <a:gd name="adj" fmla="val 6260"/>
              </a:avLst>
            </a:prstGeom>
            <a:gradFill>
              <a:gsLst>
                <a:gs pos="0">
                  <a:schemeClr val="bg1">
                    <a:alpha val="10000"/>
                  </a:schemeClr>
                </a:gs>
                <a:gs pos="99000">
                  <a:schemeClr val="bg1">
                    <a:alpha val="35000"/>
                  </a:schemeClr>
                </a:gs>
              </a:gsLst>
              <a:lin ang="2700000" scaled="0"/>
            </a:gradFill>
            <a:ln w="19050">
              <a:gradFill>
                <a:gsLst>
                  <a:gs pos="0">
                    <a:schemeClr val="bg1">
                      <a:alpha val="15158"/>
                    </a:schemeClr>
                  </a:gs>
                  <a:gs pos="97000">
                    <a:schemeClr val="bg1">
                      <a:alpha val="23259"/>
                    </a:schemeClr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" name="Image 7" descr="preencoded.png"/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456622" y="3058990"/>
              <a:ext cx="5852159" cy="713201"/>
            </a:xfrm>
            <a:prstGeom prst="rect">
              <a:avLst/>
            </a:prstGeom>
          </p:spPr>
        </p:pic>
        <p:sp>
          <p:nvSpPr>
            <p:cNvPr id="35" name="Скругленный прямоугольник 34">
              <a:extLst>
                <a:ext uri="{FF2B5EF4-FFF2-40B4-BE49-F238E27FC236}">
                  <a16:creationId xmlns:a16="http://schemas.microsoft.com/office/drawing/2014/main" id="{32D1FEF8-0DE3-2345-B555-3E4B81587D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612" y="2946766"/>
              <a:ext cx="6140810" cy="368009"/>
            </a:xfrm>
            <a:prstGeom prst="roundRect">
              <a:avLst>
                <a:gd name="adj" fmla="val 19224"/>
              </a:avLst>
            </a:prstGeom>
            <a:solidFill>
              <a:schemeClr val="bg1">
                <a:alpha val="41000"/>
              </a:schemeClr>
            </a:solidFill>
            <a:ln w="19050">
              <a:solidFill>
                <a:srgbClr val="DEE8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Text 5"/>
            <p:cNvSpPr/>
            <p:nvPr/>
          </p:nvSpPr>
          <p:spPr>
            <a:xfrm>
              <a:off x="407281" y="2971322"/>
              <a:ext cx="4995036" cy="32240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ts val="2100"/>
                </a:lnSpc>
              </a:pPr>
              <a:r>
                <a:rPr lang="ru-RU" sz="1600" b="1" dirty="0" smtClean="0">
                  <a:solidFill>
                    <a:schemeClr val="accent1"/>
                  </a:solidFill>
                  <a:latin typeface="VTB Group Demi Bold" panose="020B0503040504020204" pitchFamily="34" charset="0"/>
                </a:rPr>
                <a:t>ИСПОЛЬЗОВАНИЕ РАЗНЫХ СИМВОЛОВ</a:t>
              </a:r>
              <a:endParaRPr lang="ru-RU" sz="1600" b="1" dirty="0">
                <a:solidFill>
                  <a:schemeClr val="accent1"/>
                </a:solidFill>
                <a:latin typeface="VTB Group Demi Bold" panose="020B0503040504020204" pitchFamily="34" charset="0"/>
              </a:endParaRPr>
            </a:p>
          </p:txBody>
        </p:sp>
        <p:sp>
          <p:nvSpPr>
            <p:cNvPr id="22" name="Text 12"/>
            <p:cNvSpPr/>
            <p:nvPr/>
          </p:nvSpPr>
          <p:spPr>
            <a:xfrm>
              <a:off x="4376477" y="3488885"/>
              <a:ext cx="1800225" cy="1905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lnSpc>
                  <a:spcPts val="2400"/>
                </a:lnSpc>
                <a:buNone/>
              </a:pPr>
              <a:r>
                <a:rPr lang="en-US" sz="2100" dirty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$0tRudn1K_3#</a:t>
              </a:r>
              <a:endParaRPr lang="en-US" sz="2100" dirty="0">
                <a:cs typeface="Arial" panose="020B0604020202020204" pitchFamily="34" charset="0"/>
              </a:endParaRPr>
            </a:p>
          </p:txBody>
        </p:sp>
        <p:sp>
          <p:nvSpPr>
            <p:cNvPr id="23" name="Text 13"/>
            <p:cNvSpPr/>
            <p:nvPr/>
          </p:nvSpPr>
          <p:spPr>
            <a:xfrm>
              <a:off x="2513494" y="3488885"/>
              <a:ext cx="866140" cy="1905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lnSpc>
                  <a:spcPts val="2400"/>
                </a:lnSpc>
                <a:buNone/>
              </a:pPr>
              <a:r>
                <a:rPr lang="en-US" sz="2100" dirty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01234</a:t>
              </a:r>
              <a:endParaRPr lang="en-US" sz="2100" dirty="0">
                <a:cs typeface="Arial" panose="020B0604020202020204" pitchFamily="34" charset="0"/>
              </a:endParaRPr>
            </a:p>
          </p:txBody>
        </p:sp>
      </p:grpSp>
      <p:pic>
        <p:nvPicPr>
          <p:cNvPr id="28" name="Image 7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/>
        </p:blipFill>
        <p:spPr>
          <a:xfrm>
            <a:off x="7317130" y="3352530"/>
            <a:ext cx="4233206" cy="3342879"/>
          </a:xfrm>
          <a:prstGeom prst="rect">
            <a:avLst/>
          </a:prstGeom>
          <a:scene3d>
            <a:camera prst="orthographicFront"/>
            <a:lightRig rig="threePt" dir="t"/>
          </a:scene3d>
          <a:sp3d z="25400"/>
        </p:spPr>
      </p:pic>
      <p:grpSp>
        <p:nvGrpSpPr>
          <p:cNvPr id="49" name="Группа 48"/>
          <p:cNvGrpSpPr/>
          <p:nvPr/>
        </p:nvGrpSpPr>
        <p:grpSpPr>
          <a:xfrm>
            <a:off x="321612" y="4150498"/>
            <a:ext cx="6140810" cy="921973"/>
            <a:chOff x="321612" y="3931348"/>
            <a:chExt cx="6140810" cy="921973"/>
          </a:xfrm>
        </p:grpSpPr>
        <p:sp>
          <p:nvSpPr>
            <p:cNvPr id="37" name="Скругленный прямоугольник 36">
              <a:extLst>
                <a:ext uri="{FF2B5EF4-FFF2-40B4-BE49-F238E27FC236}">
                  <a16:creationId xmlns:a16="http://schemas.microsoft.com/office/drawing/2014/main" id="{204117FD-93C6-424E-9261-19CCEF5A10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242" y="3942100"/>
              <a:ext cx="6132180" cy="911221"/>
            </a:xfrm>
            <a:prstGeom prst="roundRect">
              <a:avLst>
                <a:gd name="adj" fmla="val 6260"/>
              </a:avLst>
            </a:prstGeom>
            <a:gradFill>
              <a:gsLst>
                <a:gs pos="0">
                  <a:schemeClr val="bg1">
                    <a:alpha val="10000"/>
                  </a:schemeClr>
                </a:gs>
                <a:gs pos="99000">
                  <a:schemeClr val="bg1">
                    <a:alpha val="35000"/>
                  </a:schemeClr>
                </a:gs>
              </a:gsLst>
              <a:lin ang="2700000" scaled="0"/>
            </a:gradFill>
            <a:ln w="19050">
              <a:gradFill>
                <a:gsLst>
                  <a:gs pos="0">
                    <a:schemeClr val="bg1">
                      <a:alpha val="15158"/>
                    </a:schemeClr>
                  </a:gs>
                  <a:gs pos="97000">
                    <a:schemeClr val="bg1">
                      <a:alpha val="23259"/>
                    </a:schemeClr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Image 8" descr="preencoded.png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/>
          </p:blipFill>
          <p:spPr>
            <a:xfrm>
              <a:off x="447994" y="4045283"/>
              <a:ext cx="5251237" cy="712528"/>
            </a:xfrm>
            <a:prstGeom prst="rect">
              <a:avLst/>
            </a:prstGeom>
          </p:spPr>
        </p:pic>
        <p:sp>
          <p:nvSpPr>
            <p:cNvPr id="25" name="Text 15"/>
            <p:cNvSpPr/>
            <p:nvPr/>
          </p:nvSpPr>
          <p:spPr>
            <a:xfrm>
              <a:off x="2497776" y="4495497"/>
              <a:ext cx="1353820" cy="1905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lnSpc>
                  <a:spcPts val="2400"/>
                </a:lnSpc>
                <a:buNone/>
              </a:pPr>
              <a:r>
                <a:rPr lang="en-US" sz="2100" dirty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10041980</a:t>
              </a:r>
              <a:endParaRPr lang="en-US" sz="2100" dirty="0">
                <a:cs typeface="Arial" panose="020B0604020202020204" pitchFamily="34" charset="0"/>
              </a:endParaRPr>
            </a:p>
          </p:txBody>
        </p:sp>
        <p:sp>
          <p:nvSpPr>
            <p:cNvPr id="26" name="Text 16"/>
            <p:cNvSpPr/>
            <p:nvPr/>
          </p:nvSpPr>
          <p:spPr>
            <a:xfrm>
              <a:off x="4342550" y="4454857"/>
              <a:ext cx="1304925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lnSpc>
                  <a:spcPts val="2400"/>
                </a:lnSpc>
                <a:buNone/>
              </a:pPr>
              <a:r>
                <a:rPr lang="en-US" sz="2100" dirty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IVAN1980</a:t>
              </a:r>
              <a:endParaRPr lang="en-US" sz="2100" dirty="0">
                <a:cs typeface="Arial" panose="020B0604020202020204" pitchFamily="34" charset="0"/>
              </a:endParaRPr>
            </a:p>
          </p:txBody>
        </p:sp>
        <p:sp>
          <p:nvSpPr>
            <p:cNvPr id="39" name="Скругленный прямоугольник 38">
              <a:extLst>
                <a:ext uri="{FF2B5EF4-FFF2-40B4-BE49-F238E27FC236}">
                  <a16:creationId xmlns:a16="http://schemas.microsoft.com/office/drawing/2014/main" id="{32D1FEF8-0DE3-2345-B555-3E4B81587D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612" y="3931348"/>
              <a:ext cx="6140810" cy="368009"/>
            </a:xfrm>
            <a:prstGeom prst="roundRect">
              <a:avLst>
                <a:gd name="adj" fmla="val 19224"/>
              </a:avLst>
            </a:prstGeom>
            <a:solidFill>
              <a:schemeClr val="bg1">
                <a:alpha val="41000"/>
              </a:schemeClr>
            </a:solidFill>
            <a:ln w="19050">
              <a:solidFill>
                <a:srgbClr val="DEE8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Text 5"/>
            <p:cNvSpPr/>
            <p:nvPr/>
          </p:nvSpPr>
          <p:spPr>
            <a:xfrm>
              <a:off x="407281" y="3955904"/>
              <a:ext cx="4995036" cy="32240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ts val="2100"/>
                </a:lnSpc>
              </a:pPr>
              <a:r>
                <a:rPr lang="ru-RU" sz="1600" b="1" dirty="0" smtClean="0">
                  <a:solidFill>
                    <a:schemeClr val="accent1"/>
                  </a:solidFill>
                  <a:latin typeface="VTB Group Demi Bold" panose="020B0503040504020204" pitchFamily="34" charset="0"/>
                </a:rPr>
                <a:t>НЕ ИСПОЛЬЗУЙТЕ ЛИЧНУЮ ИНФОРМАЦИЮ</a:t>
              </a:r>
              <a:endParaRPr lang="ru-RU" sz="1600" b="1" dirty="0">
                <a:solidFill>
                  <a:schemeClr val="accent1"/>
                </a:solidFill>
                <a:latin typeface="VTB Group Demi Bold" panose="020B0503040504020204" pitchFamily="34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330242" y="5262056"/>
            <a:ext cx="6140810" cy="921973"/>
            <a:chOff x="330242" y="5005437"/>
            <a:chExt cx="6140810" cy="921973"/>
          </a:xfrm>
        </p:grpSpPr>
        <p:sp>
          <p:nvSpPr>
            <p:cNvPr id="43" name="Скругленный прямоугольник 42">
              <a:extLst>
                <a:ext uri="{FF2B5EF4-FFF2-40B4-BE49-F238E27FC236}">
                  <a16:creationId xmlns:a16="http://schemas.microsoft.com/office/drawing/2014/main" id="{204117FD-93C6-424E-9261-19CCEF5A10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8872" y="5016189"/>
              <a:ext cx="6132180" cy="911221"/>
            </a:xfrm>
            <a:prstGeom prst="roundRect">
              <a:avLst>
                <a:gd name="adj" fmla="val 6260"/>
              </a:avLst>
            </a:prstGeom>
            <a:gradFill>
              <a:gsLst>
                <a:gs pos="0">
                  <a:schemeClr val="bg1">
                    <a:alpha val="10000"/>
                  </a:schemeClr>
                </a:gs>
                <a:gs pos="99000">
                  <a:schemeClr val="bg1">
                    <a:alpha val="35000"/>
                  </a:schemeClr>
                </a:gs>
              </a:gsLst>
              <a:lin ang="2700000" scaled="0"/>
            </a:gradFill>
            <a:ln w="19050">
              <a:gradFill>
                <a:gsLst>
                  <a:gs pos="0">
                    <a:schemeClr val="bg1">
                      <a:alpha val="15158"/>
                    </a:schemeClr>
                  </a:gs>
                  <a:gs pos="97000">
                    <a:schemeClr val="bg1">
                      <a:alpha val="23259"/>
                    </a:schemeClr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9" name="Image 6" descr="preencoded.png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442082" y="5105840"/>
              <a:ext cx="5611178" cy="713617"/>
            </a:xfrm>
            <a:prstGeom prst="rect">
              <a:avLst/>
            </a:prstGeom>
          </p:spPr>
        </p:pic>
        <p:sp>
          <p:nvSpPr>
            <p:cNvPr id="46" name="Скругленный прямоугольник 45">
              <a:extLst>
                <a:ext uri="{FF2B5EF4-FFF2-40B4-BE49-F238E27FC236}">
                  <a16:creationId xmlns:a16="http://schemas.microsoft.com/office/drawing/2014/main" id="{32D1FEF8-0DE3-2345-B555-3E4B81587D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242" y="5005437"/>
              <a:ext cx="6140810" cy="368009"/>
            </a:xfrm>
            <a:prstGeom prst="roundRect">
              <a:avLst>
                <a:gd name="adj" fmla="val 19224"/>
              </a:avLst>
            </a:prstGeom>
            <a:solidFill>
              <a:schemeClr val="bg1">
                <a:alpha val="41000"/>
              </a:schemeClr>
            </a:solidFill>
            <a:ln w="19050">
              <a:solidFill>
                <a:srgbClr val="DEE8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Text 5"/>
            <p:cNvSpPr/>
            <p:nvPr/>
          </p:nvSpPr>
          <p:spPr>
            <a:xfrm>
              <a:off x="415911" y="5029993"/>
              <a:ext cx="4995036" cy="32240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ts val="2100"/>
                </a:lnSpc>
              </a:pPr>
              <a:r>
                <a:rPr lang="ru-RU" sz="1600" b="1" dirty="0" smtClean="0">
                  <a:solidFill>
                    <a:schemeClr val="accent1"/>
                  </a:solidFill>
                  <a:latin typeface="VTB Group Demi Bold" panose="020B0503040504020204" pitchFamily="34" charset="0"/>
                </a:rPr>
                <a:t>ИЗБЕГАЙТЕ ОЧЕВИДНЫХ КОМБИНАЦИЙ</a:t>
              </a:r>
              <a:endParaRPr lang="ru-RU" sz="1600" b="1" dirty="0">
                <a:solidFill>
                  <a:schemeClr val="accent1"/>
                </a:solidFill>
                <a:latin typeface="VTB Group Demi Bold" panose="020B0503040504020204" pitchFamily="34" charset="0"/>
              </a:endParaRPr>
            </a:p>
          </p:txBody>
        </p:sp>
        <p:sp>
          <p:nvSpPr>
            <p:cNvPr id="19" name="Text 9"/>
            <p:cNvSpPr/>
            <p:nvPr/>
          </p:nvSpPr>
          <p:spPr>
            <a:xfrm>
              <a:off x="2467874" y="5556055"/>
              <a:ext cx="1190625" cy="1905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lnSpc>
                  <a:spcPts val="2400"/>
                </a:lnSpc>
                <a:buNone/>
              </a:pPr>
              <a:r>
                <a:rPr lang="en-US" sz="2100" dirty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QWERTY</a:t>
              </a:r>
              <a:endParaRPr lang="en-US" sz="2100" dirty="0">
                <a:cs typeface="Arial" panose="020B0604020202020204" pitchFamily="34" charset="0"/>
              </a:endParaRPr>
            </a:p>
          </p:txBody>
        </p:sp>
        <p:sp>
          <p:nvSpPr>
            <p:cNvPr id="20" name="Text 10"/>
            <p:cNvSpPr/>
            <p:nvPr/>
          </p:nvSpPr>
          <p:spPr>
            <a:xfrm>
              <a:off x="4367680" y="5539227"/>
              <a:ext cx="1562100" cy="1905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lnSpc>
                  <a:spcPts val="2400"/>
                </a:lnSpc>
                <a:buNone/>
              </a:pPr>
              <a:r>
                <a:rPr lang="en-US" sz="2100" dirty="0">
                  <a:solidFill>
                    <a:srgbClr val="000000"/>
                  </a:solidFill>
                  <a:ea typeface="Arial Regular" pitchFamily="34" charset="-122"/>
                  <a:cs typeface="Arial" panose="020B0604020202020204" pitchFamily="34" charset="0"/>
                </a:rPr>
                <a:t>PASSWORD</a:t>
              </a:r>
              <a:endParaRPr lang="en-US" sz="2100" dirty="0">
                <a:cs typeface="Arial" panose="020B0604020202020204" pitchFamily="34" charset="0"/>
              </a:endParaRPr>
            </a:p>
          </p:txBody>
        </p:sp>
      </p:grp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161DD9C9-C780-A04D-91B5-B09FD8DB41D3}"/>
              </a:ext>
            </a:extLst>
          </p:cNvPr>
          <p:cNvCxnSpPr>
            <a:cxnSpLocks/>
          </p:cNvCxnSpPr>
          <p:nvPr/>
        </p:nvCxnSpPr>
        <p:spPr>
          <a:xfrm>
            <a:off x="0" y="1322696"/>
            <a:ext cx="973943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99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4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льзовательские 6">
      <a:dk1>
        <a:srgbClr val="000000"/>
      </a:dk1>
      <a:lt1>
        <a:srgbClr val="FFFFFF"/>
      </a:lt1>
      <a:dk2>
        <a:srgbClr val="7E879E"/>
      </a:dk2>
      <a:lt2>
        <a:srgbClr val="A7ADBD"/>
      </a:lt2>
      <a:accent1>
        <a:srgbClr val="154CFA"/>
      </a:accent1>
      <a:accent2>
        <a:srgbClr val="00AAFF"/>
      </a:accent2>
      <a:accent3>
        <a:srgbClr val="368AF8"/>
      </a:accent3>
      <a:accent4>
        <a:srgbClr val="7693F5"/>
      </a:accent4>
      <a:accent5>
        <a:srgbClr val="CCD4E6"/>
      </a:accent5>
      <a:accent6>
        <a:srgbClr val="9CCEFC"/>
      </a:accent6>
      <a:hlink>
        <a:srgbClr val="0563C1"/>
      </a:hlink>
      <a:folHlink>
        <a:srgbClr val="954F72"/>
      </a:folHlink>
    </a:clrScheme>
    <a:fontScheme name="Другая 151">
      <a:majorFont>
        <a:latin typeface="VTB Group Demi Bold"/>
        <a:ea typeface=""/>
        <a:cs typeface=""/>
      </a:majorFont>
      <a:minorFont>
        <a:latin typeface="VTB Group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Aft>
            <a:spcPts val="600"/>
          </a:spcAft>
          <a:defRPr sz="120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51191</TotalTime>
  <Words>1610</Words>
  <Application>Microsoft Office PowerPoint</Application>
  <PresentationFormat>Широкоэкранный</PresentationFormat>
  <Paragraphs>247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6" baseType="lpstr">
      <vt:lpstr>Arial</vt:lpstr>
      <vt:lpstr>Arial Bold</vt:lpstr>
      <vt:lpstr>Arial Regular</vt:lpstr>
      <vt:lpstr>Calibri</vt:lpstr>
      <vt:lpstr>DejaVu Sans</vt:lpstr>
      <vt:lpstr>Helvetica Neue</vt:lpstr>
      <vt:lpstr>SB Sans Display Light</vt:lpstr>
      <vt:lpstr>Times New Roman</vt:lpstr>
      <vt:lpstr>VTB Group Book</vt:lpstr>
      <vt:lpstr>VTB Group Demi Bold</vt:lpstr>
      <vt:lpstr>VTB Group Light</vt:lpstr>
      <vt:lpstr>VTB Group Regular</vt:lpstr>
      <vt:lpstr>Wingdings</vt:lpstr>
      <vt:lpstr>XO Oriel</vt:lpstr>
      <vt:lpstr>Тема Office</vt:lpstr>
      <vt:lpstr>Презентация PowerPoint</vt:lpstr>
      <vt:lpstr>ПРАВИЛА ЗАЩИТЫ ЛИЧНОГО УСТРОЙСТВА</vt:lpstr>
      <vt:lpstr>ПОДДЕЛЬНЫЕ ПРИЛОЖЕНИЯ</vt:lpstr>
      <vt:lpstr>ФИШИНГ</vt:lpstr>
      <vt:lpstr>КАК ОПРЕДЕЛИТЬ ФИШИНГОВЫЙ САЙТ</vt:lpstr>
      <vt:lpstr>DEEPFAKE (дипфейки)</vt:lpstr>
      <vt:lpstr>ГЛАВНЫЕ ПРИЗНАКИ ПОДДЕЛКИ:</vt:lpstr>
      <vt:lpstr>КАК ЗАЩИТИТЬ СВОЙ КОНТЕНТ ОТ РИСКА СОЗДАНИЯ ДИПФЕЙКА</vt:lpstr>
      <vt:lpstr>ПАРОЛИ</vt:lpstr>
      <vt:lpstr>КАК ОБЕЗОПАСИТЬ СЕБЯ В СОЦИАЛЬНЫХ СЕТЯХ</vt:lpstr>
      <vt:lpstr>WI-FI</vt:lpstr>
      <vt:lpstr>VPN</vt:lpstr>
      <vt:lpstr>СОЦИАЛЬНАЯ ИНЖЕНЕРИЯ: ТЕЛЕФОННОЕ МОШЕННИЧЕСТВО </vt:lpstr>
      <vt:lpstr>ПРАВИЛА УЧАСТИЯ В ОПЕРАТИВНО-РОЗЫСКНЫХ МЕРОПРИЯТИЯХ</vt:lpstr>
      <vt:lpstr>ТЕЛЕФОННОЕ МОШЕННИЧЕСТВО: Перевод на «безопасный счёт»</vt:lpstr>
      <vt:lpstr>Использование программ удаленного управления </vt:lpstr>
      <vt:lpstr>Токенизация карты</vt:lpstr>
      <vt:lpstr>БАНК ЗАБОТИТСЯ О БЕЗОПАСНОСТИ КЛИЕНТА</vt:lpstr>
      <vt:lpstr>БЕЗОПАСНЫЕ КАНАЛЫ ВЗАИМОДЕЙСТВИЯ С БАНКОМ</vt:lpstr>
      <vt:lpstr>ОТВЕТСТВЕННОСТЬ И РИСКИ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Жандров</dc:creator>
  <cp:lastModifiedBy>Чеботина Анастасия Николаевна</cp:lastModifiedBy>
  <cp:revision>1542</cp:revision>
  <cp:lastPrinted>2025-04-09T11:36:12Z</cp:lastPrinted>
  <dcterms:created xsi:type="dcterms:W3CDTF">2019-08-08T16:07:44Z</dcterms:created>
  <dcterms:modified xsi:type="dcterms:W3CDTF">2025-04-09T11:55:03Z</dcterms:modified>
</cp:coreProperties>
</file>